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70" r:id="rId6"/>
    <p:sldId id="271" r:id="rId7"/>
    <p:sldId id="272" r:id="rId8"/>
    <p:sldId id="268" r:id="rId9"/>
    <p:sldId id="277" r:id="rId10"/>
    <p:sldId id="278" r:id="rId11"/>
    <p:sldId id="279" r:id="rId12"/>
    <p:sldId id="276" r:id="rId13"/>
    <p:sldId id="280" r:id="rId14"/>
    <p:sldId id="281" r:id="rId15"/>
    <p:sldId id="263" r:id="rId16"/>
    <p:sldId id="273" r:id="rId17"/>
    <p:sldId id="259" r:id="rId18"/>
    <p:sldId id="260" r:id="rId19"/>
    <p:sldId id="269" r:id="rId20"/>
    <p:sldId id="275" r:id="rId21"/>
    <p:sldId id="265" r:id="rId22"/>
    <p:sldId id="264" r:id="rId2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87" autoAdjust="0"/>
    <p:restoredTop sz="94674" autoAdjust="0"/>
  </p:normalViewPr>
  <p:slideViewPr>
    <p:cSldViewPr snapToGrid="0" showGuides="1">
      <p:cViewPr varScale="1">
        <p:scale>
          <a:sx n="127" d="100"/>
          <a:sy n="127" d="100"/>
        </p:scale>
        <p:origin x="464" y="184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ADE080B-B673-4B06-8C84-B343349A6BAD}" type="datetime1">
              <a:rPr lang="es-ES" smtClean="0"/>
              <a:t>2/3/20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885C0-D302-4EB1-9918-CDFF52A2EC0F}" type="datetime1">
              <a:rPr lang="es-ES" smtClean="0"/>
              <a:pPr/>
              <a:t>2/3/20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8307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9112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4365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5618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656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0424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72019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4907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840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1343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5269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3638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3121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911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9194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5371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804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059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1163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derech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Subtítulo 2" title="Subtítulo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HAGA CLIC PARA EDITAR SUBTÍTULO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derech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Subtítulo 2" title="Subtítulo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HAGA CLIC PARA EDITAR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ángulo rectángulo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ítulo 1" title="Título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01" name="Marcador de texto 2" title="Subtítulo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20" name="Marcador de posición de texto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21" name="Marcador de posición de contenido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 de texto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Franja diagonal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elogramo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0" name="Paralelogramo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 de texto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Franja diagonal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33" name="Título 1" title="Título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ángulo rectángulo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ítulo 1" title="Título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01" name="Marcador de texto 2" title="Subtítulo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posición de imagen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l tex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 title="Viñeta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24" name="Triángulo rectángulo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75400" y="0"/>
            <a:ext cx="5816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texto 4" title="Subtítulo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" name="Título 1" title="Título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Estilo de título del patrón 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text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riángulo rectángulo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99201" y="1308100"/>
            <a:ext cx="5892798" cy="55498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Ins="36576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3" name="Marcador de contenido 2" title="Viñeta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texto 4" title="Subtítulo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19" name="Título 1" title="Título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Estilo de título del patrón 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con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18" name="Marcador de contenido 3" title="Viñeta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s-ES" noProof="0" dirty="0"/>
              <a:t>Haga clic para modificar los estilos de texto del patrón</a:t>
            </a:r>
          </a:p>
          <a:p>
            <a:pPr lvl="1" rtl="0">
              <a:buClr>
                <a:schemeClr val="accent2"/>
              </a:buClr>
            </a:pPr>
            <a:r>
              <a:rPr lang="es-ES" noProof="0" dirty="0"/>
              <a:t>Segundo nivel</a:t>
            </a:r>
          </a:p>
          <a:p>
            <a:pPr lvl="2" rtl="0">
              <a:buClr>
                <a:schemeClr val="accent2"/>
              </a:buClr>
            </a:pPr>
            <a:r>
              <a:rPr lang="es-ES" noProof="0" dirty="0"/>
              <a:t>Tercer nivel</a:t>
            </a:r>
          </a:p>
          <a:p>
            <a:pPr lvl="3" rtl="0">
              <a:buClr>
                <a:schemeClr val="accent2"/>
              </a:buClr>
            </a:pPr>
            <a:r>
              <a:rPr lang="es-ES" noProof="0" dirty="0"/>
              <a:t>Cuarto nivel</a:t>
            </a:r>
          </a:p>
          <a:p>
            <a:pPr lvl="4" rtl="0">
              <a:buClr>
                <a:schemeClr val="accent2"/>
              </a:buClr>
            </a:pPr>
            <a:r>
              <a:rPr lang="es-ES" noProof="0" dirty="0"/>
              <a:t>Quinto nivel</a:t>
            </a:r>
          </a:p>
        </p:txBody>
      </p:sp>
      <p:sp>
        <p:nvSpPr>
          <p:cNvPr id="19" name="Marcador de posición de texto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20" name="Marcador de contenido 5" title="Viñeta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s-ES" noProof="0" dirty="0"/>
              <a:t>Haga clic para modificar los estilos de texto del patrón</a:t>
            </a:r>
          </a:p>
          <a:p>
            <a:pPr lvl="1" rtl="0">
              <a:buClr>
                <a:schemeClr val="accent2"/>
              </a:buClr>
            </a:pPr>
            <a:r>
              <a:rPr lang="es-ES" noProof="0" dirty="0"/>
              <a:t>Segundo nivel</a:t>
            </a:r>
          </a:p>
          <a:p>
            <a:pPr lvl="2" rtl="0">
              <a:buClr>
                <a:schemeClr val="accent2"/>
              </a:buClr>
            </a:pPr>
            <a:r>
              <a:rPr lang="es-ES" noProof="0" dirty="0"/>
              <a:t>Tercer nivel</a:t>
            </a:r>
          </a:p>
          <a:p>
            <a:pPr lvl="3" rtl="0">
              <a:buClr>
                <a:schemeClr val="accent2"/>
              </a:buClr>
            </a:pPr>
            <a:r>
              <a:rPr lang="es-ES" noProof="0" dirty="0"/>
              <a:t>Cuarto nivel</a:t>
            </a:r>
          </a:p>
          <a:p>
            <a:pPr lvl="4" rtl="0">
              <a:buClr>
                <a:schemeClr val="accent2"/>
              </a:buClr>
            </a:pPr>
            <a:r>
              <a:rPr lang="es-ES" noProof="0" dirty="0"/>
              <a:t>Quinto nivel</a:t>
            </a:r>
          </a:p>
        </p:txBody>
      </p:sp>
      <p:sp>
        <p:nvSpPr>
          <p:cNvPr id="24" name="Marcador de texto 4" title="Subtítulo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 de texto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Franja diagonal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elogramo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3" name="Paralelogramo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34" name="Marcador de texto 4" title="Subtítulo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17" name="Título 1" title="Título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 dirty="0"/>
              <a:t>Texto aquí</a:t>
            </a:r>
          </a:p>
        </p:txBody>
      </p:sp>
      <p:sp>
        <p:nvSpPr>
          <p:cNvPr id="20" name="Marcador de posición de gráfico 2" title="Gráfico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 rtl="0"/>
            <a:r>
              <a:rPr lang="es-ES" noProof="0" dirty="0"/>
              <a:t>Haga clic en el icono para agregar un gráfico</a:t>
            </a:r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tabla 11" title="Tabla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 dirty="0"/>
              <a:t>Haga clic en el icono para agregar una tabla</a:t>
            </a:r>
          </a:p>
        </p:txBody>
      </p:sp>
      <p:sp>
        <p:nvSpPr>
          <p:cNvPr id="16" name="Cuadro de texto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Franja diagonal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37" name="Marcador de texto 4" title="Subtítulo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17" name="Título 1" title="Título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rectángulo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5" name="Marcador de posición de imagen 31" title="Imagen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una imagen aquí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 title="Título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Agregar leyenda aquí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has 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Nombre</a:t>
            </a: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Número de teléfono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Correo electrónico </a:t>
            </a:r>
          </a:p>
        </p:txBody>
      </p:sp>
      <p:sp>
        <p:nvSpPr>
          <p:cNvPr id="13" name="Marcador de texto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Sitio web de la empresa</a:t>
            </a:r>
          </a:p>
        </p:txBody>
      </p:sp>
      <p:sp>
        <p:nvSpPr>
          <p:cNvPr id="14" name="Forma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15" name="Forma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19" name="Forma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20" name="Forma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21" name="Triángulo derecho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posición de imagen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  <p:sp>
        <p:nvSpPr>
          <p:cNvPr id="9" name="Marcador de título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es/url?sa=i&amp;url=https%3A%2F%2Fwww.basketball-reference.com%2F&amp;psig=AOvVaw3AONPmHvpolBAzGB2rc0YI&amp;ust=1583245145121000&amp;source=images&amp;cd=vfe&amp;ved=0CAMQjB1qFwoTCPCX1_b9--cCFQAAAAAdAAAAABA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AAA14264-354E-6041-A410-65DCF031EB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tretch/>
        </p:blipFill>
        <p:spPr>
          <a:xfrm>
            <a:off x="8045435" y="1308100"/>
            <a:ext cx="2400329" cy="5549899"/>
          </a:xfrm>
          <a:prstGeom prst="rect">
            <a:avLst/>
          </a:prstGeom>
          <a:noFill/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s-ES" dirty="0"/>
              <a:t>Mario Pérez Sánchez-Montañez</a:t>
            </a:r>
          </a:p>
          <a:p>
            <a:r>
              <a:rPr lang="es-ES" dirty="0"/>
              <a:t>David Camuñas Sánchez</a:t>
            </a:r>
          </a:p>
          <a:p>
            <a:r>
              <a:rPr lang="es-ES" dirty="0" err="1"/>
              <a:t>Francescco</a:t>
            </a:r>
            <a:r>
              <a:rPr lang="es-ES" dirty="0"/>
              <a:t> </a:t>
            </a:r>
            <a:r>
              <a:rPr lang="es-ES" dirty="0" err="1"/>
              <a:t>Zingariello</a:t>
            </a:r>
            <a:endParaRPr lang="es-ES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C99B042D-E7C4-314A-9308-00AAB69CB9F2}"/>
              </a:ext>
            </a:extLst>
          </p:cNvPr>
          <p:cNvSpPr txBox="1">
            <a:spLocks/>
          </p:cNvSpPr>
          <p:nvPr/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000"/>
              <a:t>BASES DE DATOS AVANZADAS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r>
              <a:rPr lang="es-ES" dirty="0"/>
              <a:t>NBA DATA WAREHOUSE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237CFF53-A56F-4343-8A4B-AD960A47939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46971" y="6356350"/>
            <a:ext cx="740227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s-ES" noProof="0" smtClean="0"/>
              <a:pPr rtl="0">
                <a:spcAft>
                  <a:spcPts val="600"/>
                </a:spcAft>
              </a:pPr>
              <a:t>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30CA484-6478-D241-B7DA-5A8A17B1D0D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6249292" y="2781300"/>
            <a:ext cx="5086590" cy="3373890"/>
          </a:xfrm>
          <a:prstGeom prst="rect">
            <a:avLst/>
          </a:prstGeom>
          <a:noFill/>
        </p:spPr>
      </p:pic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>
              <a:buClr>
                <a:schemeClr val="accent2"/>
              </a:buClr>
            </a:pPr>
            <a:r>
              <a:rPr lang="es-ES" dirty="0"/>
              <a:t>El objetivo del modelo de regresión lineal es estudiar la relación que existe entre los intentos de tiro y los puntos anotados por jugador</a:t>
            </a:r>
          </a:p>
          <a:p>
            <a:pPr lvl="1">
              <a:buClr>
                <a:schemeClr val="accent2"/>
              </a:buClr>
            </a:pPr>
            <a:r>
              <a:rPr lang="en-GB" sz="2400" dirty="0"/>
              <a:t>PTS = a + b * TA</a:t>
            </a:r>
          </a:p>
          <a:p>
            <a:pPr lvl="1">
              <a:buClr>
                <a:schemeClr val="accent2"/>
              </a:buClr>
            </a:pPr>
            <a:r>
              <a:rPr lang="en-GB" sz="2400" dirty="0"/>
              <a:t>PTS = -</a:t>
            </a:r>
            <a:r>
              <a:rPr lang="en-ES" sz="2400" dirty="0"/>
              <a:t>5,209429 + 1,000137 </a:t>
            </a:r>
            <a:r>
              <a:rPr lang="en-GB" sz="2400" dirty="0"/>
              <a:t>TA</a:t>
            </a:r>
          </a:p>
          <a:p>
            <a:pPr lvl="1">
              <a:buClr>
                <a:schemeClr val="accent2"/>
              </a:buClr>
            </a:pPr>
            <a:endParaRPr lang="en-GB" sz="2400" dirty="0"/>
          </a:p>
          <a:p>
            <a:pPr lvl="1">
              <a:buClr>
                <a:schemeClr val="accent2"/>
              </a:buClr>
            </a:pPr>
            <a:endParaRPr lang="es-ES" sz="2400" dirty="0"/>
          </a:p>
          <a:p>
            <a:pPr marL="0" indent="0" rtl="0">
              <a:buClr>
                <a:schemeClr val="accent2"/>
              </a:buClr>
              <a:buNone/>
            </a:pPr>
            <a:endParaRPr lang="es-ES" dirty="0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s-ES" dirty="0"/>
              <a:t>Relación tiros a canasta y puntos</a:t>
            </a:r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rtl="0"/>
            <a:r>
              <a:rPr lang="es-ES" sz="4100"/>
              <a:t>MODELO DE REGRESIÓN LINEAL</a:t>
            </a:r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23B1D63E-70D3-4614-94EC-4E32B6F26A5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530" y="6356350"/>
            <a:ext cx="41148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s-ES" noProof="0"/>
              <a:t>Agregar un pie de página</a:t>
            </a:r>
          </a:p>
        </p:txBody>
      </p:sp>
      <p:sp>
        <p:nvSpPr>
          <p:cNvPr id="21" name="Marcador de número de diapositiva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>
              <a:spcAft>
                <a:spcPts val="600"/>
              </a:spcAft>
            </a:pPr>
            <a:fld id="{8699F50C-BE38-4BD0-BA84-9B090E1F2B9B}" type="slidenum">
              <a:rPr lang="es-ES" smtClean="0">
                <a:solidFill>
                  <a:schemeClr val="bg2"/>
                </a:solidFill>
              </a:rPr>
              <a:pPr rtl="0">
                <a:spcAft>
                  <a:spcPts val="600"/>
                </a:spcAft>
              </a:pPr>
              <a:t>10</a:t>
            </a:fld>
            <a:endParaRPr lang="es-ES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5BE798-960B-7D4D-B01A-AB26407554D3}"/>
              </a:ext>
            </a:extLst>
          </p:cNvPr>
          <p:cNvSpPr txBox="1"/>
          <p:nvPr/>
        </p:nvSpPr>
        <p:spPr>
          <a:xfrm>
            <a:off x="6766263" y="6429538"/>
            <a:ext cx="206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b="1" dirty="0"/>
              <a:t>Fuente</a:t>
            </a:r>
            <a:r>
              <a:rPr lang="en-ES" sz="1400" dirty="0"/>
              <a:t>: </a:t>
            </a:r>
            <a:r>
              <a:rPr lang="en-ES" sz="1400" i="1" dirty="0"/>
              <a:t>Study.ipynb</a:t>
            </a:r>
          </a:p>
        </p:txBody>
      </p:sp>
    </p:spTree>
    <p:extLst>
      <p:ext uri="{BB962C8B-B14F-4D97-AF65-F5344CB8AC3E}">
        <p14:creationId xmlns:p14="http://schemas.microsoft.com/office/powerpoint/2010/main" val="3850527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ítulo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ES" sz="5400" dirty="0"/>
              <a:t>PREGUNTAS</a:t>
            </a:r>
            <a:endParaRPr lang="es-ES" b="0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11</a:t>
            </a:fld>
            <a:endParaRPr lang="es-ES" dirty="0"/>
          </a:p>
        </p:txBody>
      </p:sp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152657EB-FC56-1942-94A0-2F5A995759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4451085" y="4277948"/>
            <a:ext cx="578115" cy="578115"/>
          </a:xfrm>
          <a:noFill/>
        </p:spPr>
      </p:pic>
      <p:pic>
        <p:nvPicPr>
          <p:cNvPr id="15" name="Imagen 9">
            <a:extLst>
              <a:ext uri="{FF2B5EF4-FFF2-40B4-BE49-F238E27FC236}">
                <a16:creationId xmlns:a16="http://schemas.microsoft.com/office/drawing/2014/main" id="{F9999235-AE7E-FA48-80FF-3848CA70F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295" y="3185697"/>
            <a:ext cx="5097693" cy="338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23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PREDICCIÓN</a:t>
            </a:r>
            <a:endParaRPr lang="es-ES" b="0" dirty="0"/>
          </a:p>
        </p:txBody>
      </p:sp>
      <p:graphicFrame>
        <p:nvGraphicFramePr>
          <p:cNvPr id="19" name="Marcador de posición de tabla 10">
            <a:extLst>
              <a:ext uri="{FF2B5EF4-FFF2-40B4-BE49-F238E27FC236}">
                <a16:creationId xmlns:a16="http://schemas.microsoft.com/office/drawing/2014/main" id="{FA7555E4-6CFC-1C44-B97A-BFEC35A63419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1544213401"/>
              </p:ext>
            </p:extLst>
          </p:nvPr>
        </p:nvGraphicFramePr>
        <p:xfrm>
          <a:off x="1262520" y="1792766"/>
          <a:ext cx="7489371" cy="4127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6457">
                  <a:extLst>
                    <a:ext uri="{9D8B030D-6E8A-4147-A177-3AD203B41FA5}">
                      <a16:colId xmlns:a16="http://schemas.microsoft.com/office/drawing/2014/main" val="4235906612"/>
                    </a:ext>
                  </a:extLst>
                </a:gridCol>
                <a:gridCol w="2496457">
                  <a:extLst>
                    <a:ext uri="{9D8B030D-6E8A-4147-A177-3AD203B41FA5}">
                      <a16:colId xmlns:a16="http://schemas.microsoft.com/office/drawing/2014/main" val="284311610"/>
                    </a:ext>
                  </a:extLst>
                </a:gridCol>
                <a:gridCol w="2496457">
                  <a:extLst>
                    <a:ext uri="{9D8B030D-6E8A-4147-A177-3AD203B41FA5}">
                      <a16:colId xmlns:a16="http://schemas.microsoft.com/office/drawing/2014/main" val="2084617311"/>
                    </a:ext>
                  </a:extLst>
                </a:gridCol>
              </a:tblGrid>
              <a:tr h="825563"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JUGADOR</a:t>
                      </a:r>
                      <a:endParaRPr lang="es-ES" sz="1600" noProof="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PUNTOS REALES</a:t>
                      </a:r>
                      <a:endParaRPr lang="es-ES" sz="1600" noProof="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noProof="0" dirty="0">
                          <a:solidFill>
                            <a:srgbClr val="3F3F3F"/>
                          </a:solidFill>
                        </a:rPr>
                        <a:t>PREDICCIÓN</a:t>
                      </a: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579220"/>
                  </a:ext>
                </a:extLst>
              </a:tr>
              <a:tr h="825563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effectLst/>
                          <a:latin typeface="Helvetica" pitchFamily="2" charset="0"/>
                        </a:rPr>
                        <a:t>Álex</a:t>
                      </a:r>
                      <a:r>
                        <a:rPr lang="en-GB" dirty="0"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GB" dirty="0" err="1">
                          <a:effectLst/>
                          <a:latin typeface="Helvetica" pitchFamily="2" charset="0"/>
                        </a:rPr>
                        <a:t>Abrines</a:t>
                      </a:r>
                      <a:endParaRPr lang="en-GB" dirty="0">
                        <a:effectLst/>
                        <a:latin typeface="Helvetica" pitchFamily="2" charset="0"/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165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164.813847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563405"/>
                  </a:ext>
                </a:extLst>
              </a:tr>
              <a:tr h="825563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Quincy </a:t>
                      </a:r>
                      <a:r>
                        <a:rPr lang="en-GB" dirty="0" err="1">
                          <a:effectLst/>
                          <a:latin typeface="Helvetica" pitchFamily="2" charset="0"/>
                        </a:rPr>
                        <a:t>Acy</a:t>
                      </a:r>
                      <a:endParaRPr lang="en-GB" dirty="0">
                        <a:effectLst/>
                        <a:latin typeface="Helvetica" pitchFamily="2" charset="0"/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17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22.794404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125693"/>
                  </a:ext>
                </a:extLst>
              </a:tr>
              <a:tr h="825563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Jaylen Adams</a:t>
                      </a: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108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113.806864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32543"/>
                  </a:ext>
                </a:extLst>
              </a:tr>
              <a:tr h="825563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Steven Adams</a:t>
                      </a: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1108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1095.941316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81273"/>
                  </a:ext>
                </a:extLst>
              </a:tr>
            </a:tbl>
          </a:graphicData>
        </a:graphic>
      </p:graphicFrame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s-ES" dirty="0"/>
              <a:t>Agregue un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title="Imagen de edificio">
            <a:extLst>
              <a:ext uri="{FF2B5EF4-FFF2-40B4-BE49-F238E27FC236}">
                <a16:creationId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784" r="20784"/>
          <a:stretch>
            <a:fillRect/>
          </a:stretch>
        </p:blipFill>
        <p:spPr/>
      </p:pic>
      <p:sp>
        <p:nvSpPr>
          <p:cNvPr id="10" name="Hexágono 9" descr="Hexágono sólido de color oscuro en medio de énfasis de imagen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grpSp>
        <p:nvGrpSpPr>
          <p:cNvPr id="6" name="Grupo 5" descr="Bloque agrupado con iniciales y nombre de la compañía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2955850" y="2855631"/>
            <a:ext cx="1881541" cy="1118752"/>
            <a:chOff x="2955850" y="2902286"/>
            <a:chExt cx="1881541" cy="1118752"/>
          </a:xfrm>
        </p:grpSpPr>
        <p:sp>
          <p:nvSpPr>
            <p:cNvPr id="7" name="Cuadro de texto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3238428" y="2902286"/>
              <a:ext cx="12955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es-ES" sz="6000" b="1" dirty="0">
                  <a:latin typeface="Arial Black" panose="020B0A04020102020204" pitchFamily="34" charset="0"/>
                </a:rPr>
                <a:t>FR</a:t>
              </a:r>
            </a:p>
          </p:txBody>
        </p:sp>
        <p:sp>
          <p:nvSpPr>
            <p:cNvPr id="9" name="Cuadro de texto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2955850" y="3713261"/>
              <a:ext cx="1881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es-ES" sz="1400" dirty="0">
                  <a:cs typeface="Calibri Light" panose="020F0302020204030204" pitchFamily="34" charset="0"/>
                </a:rPr>
                <a:t>FABRIKAM RESIDENCES</a:t>
              </a:r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>
                <a:latin typeface="Calibri Light" panose="020F0302020204030204" pitchFamily="34" charset="0"/>
              </a:rPr>
              <a:t>Línea</a:t>
            </a:r>
            <a:r>
              <a:rPr lang="es-ES" b="0" dirty="0">
                <a:latin typeface="Calibri Light" panose="020F0302020204030204" pitchFamily="34" charset="0"/>
              </a:rPr>
              <a:t> divisoria</a:t>
            </a:r>
            <a:r>
              <a:rPr lang="es-ES" dirty="0"/>
              <a:t> </a:t>
            </a:r>
            <a:br>
              <a:rPr lang="es-ES" dirty="0"/>
            </a:br>
            <a:r>
              <a:rPr lang="es-ES" b="0" dirty="0"/>
              <a:t>de sección 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443542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title="Horizont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3313" r="23313"/>
          <a:stretch/>
        </p:blipFill>
        <p:spPr/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Sobre </a:t>
            </a:r>
            <a:r>
              <a:rPr lang="es-ES" b="0" dirty="0"/>
              <a:t>nosotros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s-ES" dirty="0"/>
              <a:t>LOREM IPSUM DOLOR SIT AMET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/>
          </a:bodyPr>
          <a:lstStyle/>
          <a:p>
            <a:pPr lvl="0" rt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</a:p>
          <a:p>
            <a:pPr lvl="0" rtl="0"/>
            <a:r>
              <a:rPr lang="es-ES" dirty="0"/>
              <a:t>Ut </a:t>
            </a:r>
            <a:r>
              <a:rPr lang="es-ES" dirty="0" err="1"/>
              <a:t>fermentum</a:t>
            </a:r>
            <a:r>
              <a:rPr lang="es-ES" dirty="0"/>
              <a:t> a magna ut </a:t>
            </a:r>
            <a:r>
              <a:rPr lang="es-ES" dirty="0" err="1"/>
              <a:t>eleifend</a:t>
            </a:r>
            <a:r>
              <a:rPr lang="es-ES" dirty="0"/>
              <a:t>. </a:t>
            </a:r>
            <a:r>
              <a:rPr lang="es-ES" dirty="0" err="1"/>
              <a:t>Integer</a:t>
            </a:r>
            <a:r>
              <a:rPr lang="es-ES" dirty="0"/>
              <a:t> </a:t>
            </a:r>
            <a:r>
              <a:rPr lang="es-ES" dirty="0" err="1"/>
              <a:t>convallis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ante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varius</a:t>
            </a:r>
            <a:r>
              <a:rPr lang="es-ES" dirty="0"/>
              <a:t>. </a:t>
            </a:r>
          </a:p>
          <a:p>
            <a:pPr lvl="0" rtl="0"/>
            <a:r>
              <a:rPr lang="es-ES" dirty="0" err="1"/>
              <a:t>Morbi</a:t>
            </a:r>
            <a:r>
              <a:rPr lang="es-ES" dirty="0"/>
              <a:t> a </a:t>
            </a:r>
            <a:r>
              <a:rPr lang="es-ES" dirty="0" err="1"/>
              <a:t>purus</a:t>
            </a:r>
            <a:r>
              <a:rPr lang="es-ES" dirty="0"/>
              <a:t> dolor.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</a:t>
            </a:r>
            <a:r>
              <a:rPr lang="es-ES" dirty="0" err="1"/>
              <a:t>finibus</a:t>
            </a:r>
            <a:r>
              <a:rPr lang="es-ES" dirty="0"/>
              <a:t> justo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. </a:t>
            </a:r>
          </a:p>
          <a:p>
            <a:pPr lvl="0" rtl="0"/>
            <a:r>
              <a:rPr lang="es-ES" dirty="0"/>
              <a:t>Ut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tortor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sodales</a:t>
            </a:r>
            <a:r>
              <a:rPr lang="es-ES" dirty="0"/>
              <a:t>. </a:t>
            </a:r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dirty="0"/>
              <a:t>Agregar un pie de página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14</a:t>
            </a:fld>
            <a:endParaRPr lang="es-ES" dirty="0"/>
          </a:p>
        </p:txBody>
      </p:sp>
      <p:sp>
        <p:nvSpPr>
          <p:cNvPr id="10" name="Rectángulo 6">
            <a:extLst>
              <a:ext uri="{FF2B5EF4-FFF2-40B4-BE49-F238E27FC236}">
                <a16:creationId xmlns:a16="http://schemas.microsoft.com/office/drawing/2014/main" id="{CB6C299F-A8F8-4E86-BBAF-F766D386F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9974" y="-6"/>
            <a:ext cx="2990088" cy="2779782"/>
          </a:xfrm>
          <a:custGeom>
            <a:avLst/>
            <a:gdLst>
              <a:gd name="connsiteX0" fmla="*/ 0 w 2295144"/>
              <a:gd name="connsiteY0" fmla="*/ 0 h 2770638"/>
              <a:gd name="connsiteX1" fmla="*/ 2295144 w 2295144"/>
              <a:gd name="connsiteY1" fmla="*/ 0 h 2770638"/>
              <a:gd name="connsiteX2" fmla="*/ 2295144 w 2295144"/>
              <a:gd name="connsiteY2" fmla="*/ 2770638 h 2770638"/>
              <a:gd name="connsiteX3" fmla="*/ 0 w 2295144"/>
              <a:gd name="connsiteY3" fmla="*/ 2770638 h 2770638"/>
              <a:gd name="connsiteX4" fmla="*/ 0 w 22951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2295144 w 3666744"/>
              <a:gd name="connsiteY2" fmla="*/ 2770638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1389888 w 3666744"/>
              <a:gd name="connsiteY2" fmla="*/ 2706630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0 w 3666744"/>
              <a:gd name="connsiteY3" fmla="*/ 2770638 h 2779782"/>
              <a:gd name="connsiteX4" fmla="*/ 0 w 3666744"/>
              <a:gd name="connsiteY4" fmla="*/ 0 h 2779782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676656 w 3666744"/>
              <a:gd name="connsiteY3" fmla="*/ 2770638 h 2779782"/>
              <a:gd name="connsiteX4" fmla="*/ 0 w 3666744"/>
              <a:gd name="connsiteY4" fmla="*/ 0 h 2779782"/>
              <a:gd name="connsiteX0" fmla="*/ 2340864 w 2990088"/>
              <a:gd name="connsiteY0" fmla="*/ 0 h 2779782"/>
              <a:gd name="connsiteX1" fmla="*/ 2990088 w 2990088"/>
              <a:gd name="connsiteY1" fmla="*/ 0 h 2779782"/>
              <a:gd name="connsiteX2" fmla="*/ 676656 w 2990088"/>
              <a:gd name="connsiteY2" fmla="*/ 2779782 h 2779782"/>
              <a:gd name="connsiteX3" fmla="*/ 0 w 2990088"/>
              <a:gd name="connsiteY3" fmla="*/ 2770638 h 2779782"/>
              <a:gd name="connsiteX4" fmla="*/ 2340864 w 2990088"/>
              <a:gd name="connsiteY4" fmla="*/ 0 h 2779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0088" h="2779782">
                <a:moveTo>
                  <a:pt x="2340864" y="0"/>
                </a:moveTo>
                <a:lnTo>
                  <a:pt x="2990088" y="0"/>
                </a:lnTo>
                <a:lnTo>
                  <a:pt x="676656" y="2779782"/>
                </a:lnTo>
                <a:lnTo>
                  <a:pt x="0" y="2770638"/>
                </a:lnTo>
                <a:lnTo>
                  <a:pt x="2340864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4" name="Rectángulo 6">
            <a:extLst>
              <a:ext uri="{FF2B5EF4-FFF2-40B4-BE49-F238E27FC236}">
                <a16:creationId xmlns:a16="http://schemas.microsoft.com/office/drawing/2014/main" id="{C0493726-9E6C-4353-AD4B-53B80284E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90434" y="-28011"/>
            <a:ext cx="5801566" cy="6860611"/>
          </a:xfrm>
          <a:custGeom>
            <a:avLst/>
            <a:gdLst>
              <a:gd name="connsiteX0" fmla="*/ 0 w 2295144"/>
              <a:gd name="connsiteY0" fmla="*/ 0 h 2770638"/>
              <a:gd name="connsiteX1" fmla="*/ 2295144 w 2295144"/>
              <a:gd name="connsiteY1" fmla="*/ 0 h 2770638"/>
              <a:gd name="connsiteX2" fmla="*/ 2295144 w 2295144"/>
              <a:gd name="connsiteY2" fmla="*/ 2770638 h 2770638"/>
              <a:gd name="connsiteX3" fmla="*/ 0 w 2295144"/>
              <a:gd name="connsiteY3" fmla="*/ 2770638 h 2770638"/>
              <a:gd name="connsiteX4" fmla="*/ 0 w 22951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2295144 w 3666744"/>
              <a:gd name="connsiteY2" fmla="*/ 2770638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1389888 w 3666744"/>
              <a:gd name="connsiteY2" fmla="*/ 2706630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0 w 3666744"/>
              <a:gd name="connsiteY3" fmla="*/ 2770638 h 2779782"/>
              <a:gd name="connsiteX4" fmla="*/ 0 w 3666744"/>
              <a:gd name="connsiteY4" fmla="*/ 0 h 2779782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676656 w 3666744"/>
              <a:gd name="connsiteY3" fmla="*/ 2770638 h 2779782"/>
              <a:gd name="connsiteX4" fmla="*/ 0 w 3666744"/>
              <a:gd name="connsiteY4" fmla="*/ 0 h 2779782"/>
              <a:gd name="connsiteX0" fmla="*/ 2340864 w 2990088"/>
              <a:gd name="connsiteY0" fmla="*/ 0 h 2779782"/>
              <a:gd name="connsiteX1" fmla="*/ 2990088 w 2990088"/>
              <a:gd name="connsiteY1" fmla="*/ 0 h 2779782"/>
              <a:gd name="connsiteX2" fmla="*/ 676656 w 2990088"/>
              <a:gd name="connsiteY2" fmla="*/ 2779782 h 2779782"/>
              <a:gd name="connsiteX3" fmla="*/ 0 w 2990088"/>
              <a:gd name="connsiteY3" fmla="*/ 2770638 h 2779782"/>
              <a:gd name="connsiteX4" fmla="*/ 2340864 w 2990088"/>
              <a:gd name="connsiteY4" fmla="*/ 0 h 2779782"/>
              <a:gd name="connsiteX0" fmla="*/ 2997578 w 2997578"/>
              <a:gd name="connsiteY0" fmla="*/ 0 h 3561541"/>
              <a:gd name="connsiteX1" fmla="*/ 2990088 w 2997578"/>
              <a:gd name="connsiteY1" fmla="*/ 781759 h 3561541"/>
              <a:gd name="connsiteX2" fmla="*/ 676656 w 2997578"/>
              <a:gd name="connsiteY2" fmla="*/ 3561541 h 3561541"/>
              <a:gd name="connsiteX3" fmla="*/ 0 w 2997578"/>
              <a:gd name="connsiteY3" fmla="*/ 3552397 h 3561541"/>
              <a:gd name="connsiteX4" fmla="*/ 2997578 w 2997578"/>
              <a:gd name="connsiteY4" fmla="*/ 0 h 356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7578" h="3561541">
                <a:moveTo>
                  <a:pt x="2997578" y="0"/>
                </a:moveTo>
                <a:cubicBezTo>
                  <a:pt x="2995081" y="260586"/>
                  <a:pt x="2992585" y="521173"/>
                  <a:pt x="2990088" y="781759"/>
                </a:cubicBezTo>
                <a:lnTo>
                  <a:pt x="676656" y="3561541"/>
                </a:lnTo>
                <a:lnTo>
                  <a:pt x="0" y="3552397"/>
                </a:lnTo>
                <a:lnTo>
                  <a:pt x="299757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5" name="Rectángulo 6">
            <a:extLst>
              <a:ext uri="{FF2B5EF4-FFF2-40B4-BE49-F238E27FC236}">
                <a16:creationId xmlns:a16="http://schemas.microsoft.com/office/drawing/2014/main" id="{2590ADEE-BBC0-4161-A1BF-CFFA4BC69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74068" y="3235014"/>
            <a:ext cx="3045666" cy="3665240"/>
          </a:xfrm>
          <a:custGeom>
            <a:avLst/>
            <a:gdLst>
              <a:gd name="connsiteX0" fmla="*/ 0 w 2295144"/>
              <a:gd name="connsiteY0" fmla="*/ 0 h 2770638"/>
              <a:gd name="connsiteX1" fmla="*/ 2295144 w 2295144"/>
              <a:gd name="connsiteY1" fmla="*/ 0 h 2770638"/>
              <a:gd name="connsiteX2" fmla="*/ 2295144 w 2295144"/>
              <a:gd name="connsiteY2" fmla="*/ 2770638 h 2770638"/>
              <a:gd name="connsiteX3" fmla="*/ 0 w 2295144"/>
              <a:gd name="connsiteY3" fmla="*/ 2770638 h 2770638"/>
              <a:gd name="connsiteX4" fmla="*/ 0 w 22951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2295144 w 3666744"/>
              <a:gd name="connsiteY2" fmla="*/ 2770638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1389888 w 3666744"/>
              <a:gd name="connsiteY2" fmla="*/ 2706630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0 w 3666744"/>
              <a:gd name="connsiteY3" fmla="*/ 2770638 h 2779782"/>
              <a:gd name="connsiteX4" fmla="*/ 0 w 3666744"/>
              <a:gd name="connsiteY4" fmla="*/ 0 h 2779782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676656 w 3666744"/>
              <a:gd name="connsiteY3" fmla="*/ 2770638 h 2779782"/>
              <a:gd name="connsiteX4" fmla="*/ 0 w 3666744"/>
              <a:gd name="connsiteY4" fmla="*/ 0 h 2779782"/>
              <a:gd name="connsiteX0" fmla="*/ 2340864 w 2990088"/>
              <a:gd name="connsiteY0" fmla="*/ 0 h 2779782"/>
              <a:gd name="connsiteX1" fmla="*/ 2990088 w 2990088"/>
              <a:gd name="connsiteY1" fmla="*/ 0 h 2779782"/>
              <a:gd name="connsiteX2" fmla="*/ 676656 w 2990088"/>
              <a:gd name="connsiteY2" fmla="*/ 2779782 h 2779782"/>
              <a:gd name="connsiteX3" fmla="*/ 0 w 2990088"/>
              <a:gd name="connsiteY3" fmla="*/ 2770638 h 2779782"/>
              <a:gd name="connsiteX4" fmla="*/ 2340864 w 2990088"/>
              <a:gd name="connsiteY4" fmla="*/ 0 h 2779782"/>
              <a:gd name="connsiteX0" fmla="*/ 2997578 w 2997578"/>
              <a:gd name="connsiteY0" fmla="*/ 0 h 3561541"/>
              <a:gd name="connsiteX1" fmla="*/ 2990088 w 2997578"/>
              <a:gd name="connsiteY1" fmla="*/ 781759 h 3561541"/>
              <a:gd name="connsiteX2" fmla="*/ 676656 w 2997578"/>
              <a:gd name="connsiteY2" fmla="*/ 3561541 h 3561541"/>
              <a:gd name="connsiteX3" fmla="*/ 0 w 2997578"/>
              <a:gd name="connsiteY3" fmla="*/ 3552397 h 3561541"/>
              <a:gd name="connsiteX4" fmla="*/ 2997578 w 2997578"/>
              <a:gd name="connsiteY4" fmla="*/ 0 h 3561541"/>
              <a:gd name="connsiteX0" fmla="*/ 2997578 w 2997578"/>
              <a:gd name="connsiteY0" fmla="*/ 0 h 3552397"/>
              <a:gd name="connsiteX1" fmla="*/ 2990088 w 2997578"/>
              <a:gd name="connsiteY1" fmla="*/ 781759 h 3552397"/>
              <a:gd name="connsiteX2" fmla="*/ 2100586 w 2997578"/>
              <a:gd name="connsiteY2" fmla="*/ 1861618 h 3552397"/>
              <a:gd name="connsiteX3" fmla="*/ 0 w 2997578"/>
              <a:gd name="connsiteY3" fmla="*/ 3552397 h 3552397"/>
              <a:gd name="connsiteX4" fmla="*/ 2997578 w 2997578"/>
              <a:gd name="connsiteY4" fmla="*/ 0 h 3552397"/>
              <a:gd name="connsiteX0" fmla="*/ 1573648 w 1573648"/>
              <a:gd name="connsiteY0" fmla="*/ 0 h 1865401"/>
              <a:gd name="connsiteX1" fmla="*/ 1566158 w 1573648"/>
              <a:gd name="connsiteY1" fmla="*/ 781759 h 1865401"/>
              <a:gd name="connsiteX2" fmla="*/ 676656 w 1573648"/>
              <a:gd name="connsiteY2" fmla="*/ 1861618 h 1865401"/>
              <a:gd name="connsiteX3" fmla="*/ 0 w 1573648"/>
              <a:gd name="connsiteY3" fmla="*/ 1865401 h 1865401"/>
              <a:gd name="connsiteX4" fmla="*/ 1573648 w 1573648"/>
              <a:gd name="connsiteY4" fmla="*/ 0 h 186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3648" h="1865401">
                <a:moveTo>
                  <a:pt x="1573648" y="0"/>
                </a:moveTo>
                <a:cubicBezTo>
                  <a:pt x="1571151" y="260586"/>
                  <a:pt x="1568655" y="521173"/>
                  <a:pt x="1566158" y="781759"/>
                </a:cubicBezTo>
                <a:lnTo>
                  <a:pt x="676656" y="1861618"/>
                </a:lnTo>
                <a:lnTo>
                  <a:pt x="0" y="1865401"/>
                </a:lnTo>
                <a:lnTo>
                  <a:pt x="1573648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8ADC8153-1F7D-47D6-B96D-45A86AC07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ítulo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dirty="0"/>
              <a:t>Texto </a:t>
            </a:r>
            <a:r>
              <a:rPr lang="es-ES" b="0" dirty="0"/>
              <a:t>alternativo</a:t>
            </a:r>
            <a:r>
              <a:rPr lang="es-ES" dirty="0"/>
              <a:t> </a:t>
            </a:r>
            <a:r>
              <a:rPr lang="es-ES" b="0" dirty="0"/>
              <a:t>de</a:t>
            </a:r>
            <a:r>
              <a:rPr lang="es-ES" dirty="0"/>
              <a:t> </a:t>
            </a:r>
            <a:br>
              <a:rPr lang="es-ES" dirty="0"/>
            </a:br>
            <a:r>
              <a:rPr lang="es-ES" b="0" dirty="0"/>
              <a:t>Sobre nosotros</a:t>
            </a:r>
          </a:p>
        </p:txBody>
      </p:sp>
      <p:sp>
        <p:nvSpPr>
          <p:cNvPr id="43" name="Marcador de texto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s-ES" dirty="0"/>
              <a:t>LOREM IPSUM DOLOR SIT AMET</a:t>
            </a:r>
          </a:p>
        </p:txBody>
      </p:sp>
      <p:sp>
        <p:nvSpPr>
          <p:cNvPr id="42" name="Marcador de contenido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/>
          </a:bodyPr>
          <a:lstStyle/>
          <a:p>
            <a:pPr lvl="0" rt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</a:p>
          <a:p>
            <a:pPr lvl="0" rtl="0"/>
            <a:r>
              <a:rPr lang="es-ES" dirty="0"/>
              <a:t>Ut </a:t>
            </a:r>
            <a:r>
              <a:rPr lang="es-ES" dirty="0" err="1"/>
              <a:t>fermentum</a:t>
            </a:r>
            <a:r>
              <a:rPr lang="es-ES" dirty="0"/>
              <a:t> a magna ut </a:t>
            </a:r>
            <a:r>
              <a:rPr lang="es-ES" dirty="0" err="1"/>
              <a:t>eleifend</a:t>
            </a:r>
            <a:r>
              <a:rPr lang="es-ES" dirty="0"/>
              <a:t>. </a:t>
            </a:r>
            <a:r>
              <a:rPr lang="es-ES" dirty="0" err="1"/>
              <a:t>Integer</a:t>
            </a:r>
            <a:r>
              <a:rPr lang="es-ES" dirty="0"/>
              <a:t> </a:t>
            </a:r>
            <a:r>
              <a:rPr lang="es-ES" dirty="0" err="1"/>
              <a:t>convallis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ante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varius</a:t>
            </a:r>
            <a:r>
              <a:rPr lang="es-ES" dirty="0"/>
              <a:t>. </a:t>
            </a:r>
          </a:p>
          <a:p>
            <a:pPr lvl="0" rtl="0"/>
            <a:r>
              <a:rPr lang="es-ES" dirty="0" err="1"/>
              <a:t>Morbi</a:t>
            </a:r>
            <a:r>
              <a:rPr lang="es-ES" dirty="0"/>
              <a:t> a </a:t>
            </a:r>
            <a:r>
              <a:rPr lang="es-ES" dirty="0" err="1"/>
              <a:t>purus</a:t>
            </a:r>
            <a:r>
              <a:rPr lang="es-ES" dirty="0"/>
              <a:t> dolor.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</a:t>
            </a:r>
            <a:r>
              <a:rPr lang="es-ES" dirty="0" err="1"/>
              <a:t>finibus</a:t>
            </a:r>
            <a:r>
              <a:rPr lang="es-ES" dirty="0"/>
              <a:t> justo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. </a:t>
            </a:r>
          </a:p>
          <a:p>
            <a:pPr lvl="0" rtl="0"/>
            <a:r>
              <a:rPr lang="es-ES" dirty="0"/>
              <a:t>Ut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tortor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sodales</a:t>
            </a:r>
            <a:r>
              <a:rPr lang="es-ES" dirty="0"/>
              <a:t>. </a:t>
            </a:r>
          </a:p>
        </p:txBody>
      </p:sp>
      <p:pic>
        <p:nvPicPr>
          <p:cNvPr id="59" name="Marcador de posición de imagen 58" title="Edificios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3492" r="13492"/>
          <a:stretch>
            <a:fillRect/>
          </a:stretch>
        </p:blipFill>
        <p:spPr/>
      </p:pic>
      <p:sp>
        <p:nvSpPr>
          <p:cNvPr id="35" name="Marcador de pie de página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dirty="0"/>
              <a:t>Agregar un pie de página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15</a:t>
            </a:fld>
            <a:endParaRPr lang="es-ES" dirty="0"/>
          </a:p>
        </p:txBody>
      </p:sp>
      <p:sp>
        <p:nvSpPr>
          <p:cNvPr id="8" name="Rectángulo 6">
            <a:extLst>
              <a:ext uri="{FF2B5EF4-FFF2-40B4-BE49-F238E27FC236}">
                <a16:creationId xmlns:a16="http://schemas.microsoft.com/office/drawing/2014/main" id="{C40354CD-70D8-4FF4-B031-A8C9101B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9974" y="-6"/>
            <a:ext cx="2990088" cy="2779782"/>
          </a:xfrm>
          <a:custGeom>
            <a:avLst/>
            <a:gdLst>
              <a:gd name="connsiteX0" fmla="*/ 0 w 2295144"/>
              <a:gd name="connsiteY0" fmla="*/ 0 h 2770638"/>
              <a:gd name="connsiteX1" fmla="*/ 2295144 w 2295144"/>
              <a:gd name="connsiteY1" fmla="*/ 0 h 2770638"/>
              <a:gd name="connsiteX2" fmla="*/ 2295144 w 2295144"/>
              <a:gd name="connsiteY2" fmla="*/ 2770638 h 2770638"/>
              <a:gd name="connsiteX3" fmla="*/ 0 w 2295144"/>
              <a:gd name="connsiteY3" fmla="*/ 2770638 h 2770638"/>
              <a:gd name="connsiteX4" fmla="*/ 0 w 22951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2295144 w 3666744"/>
              <a:gd name="connsiteY2" fmla="*/ 2770638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1389888 w 3666744"/>
              <a:gd name="connsiteY2" fmla="*/ 2706630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0 w 3666744"/>
              <a:gd name="connsiteY3" fmla="*/ 2770638 h 2779782"/>
              <a:gd name="connsiteX4" fmla="*/ 0 w 3666744"/>
              <a:gd name="connsiteY4" fmla="*/ 0 h 2779782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676656 w 3666744"/>
              <a:gd name="connsiteY3" fmla="*/ 2770638 h 2779782"/>
              <a:gd name="connsiteX4" fmla="*/ 0 w 3666744"/>
              <a:gd name="connsiteY4" fmla="*/ 0 h 2779782"/>
              <a:gd name="connsiteX0" fmla="*/ 2340864 w 2990088"/>
              <a:gd name="connsiteY0" fmla="*/ 0 h 2779782"/>
              <a:gd name="connsiteX1" fmla="*/ 2990088 w 2990088"/>
              <a:gd name="connsiteY1" fmla="*/ 0 h 2779782"/>
              <a:gd name="connsiteX2" fmla="*/ 676656 w 2990088"/>
              <a:gd name="connsiteY2" fmla="*/ 2779782 h 2779782"/>
              <a:gd name="connsiteX3" fmla="*/ 0 w 2990088"/>
              <a:gd name="connsiteY3" fmla="*/ 2770638 h 2779782"/>
              <a:gd name="connsiteX4" fmla="*/ 2340864 w 2990088"/>
              <a:gd name="connsiteY4" fmla="*/ 0 h 2779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0088" h="2779782">
                <a:moveTo>
                  <a:pt x="2340864" y="0"/>
                </a:moveTo>
                <a:lnTo>
                  <a:pt x="2990088" y="0"/>
                </a:lnTo>
                <a:lnTo>
                  <a:pt x="676656" y="2779782"/>
                </a:lnTo>
                <a:lnTo>
                  <a:pt x="0" y="2770638"/>
                </a:lnTo>
                <a:lnTo>
                  <a:pt x="2340864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9" name="Rectángulo 6">
            <a:extLst>
              <a:ext uri="{FF2B5EF4-FFF2-40B4-BE49-F238E27FC236}">
                <a16:creationId xmlns:a16="http://schemas.microsoft.com/office/drawing/2014/main" id="{779B230B-CEC1-48AC-A953-C3C3D6A0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90434" y="-28011"/>
            <a:ext cx="5801566" cy="6860611"/>
          </a:xfrm>
          <a:custGeom>
            <a:avLst/>
            <a:gdLst>
              <a:gd name="connsiteX0" fmla="*/ 0 w 2295144"/>
              <a:gd name="connsiteY0" fmla="*/ 0 h 2770638"/>
              <a:gd name="connsiteX1" fmla="*/ 2295144 w 2295144"/>
              <a:gd name="connsiteY1" fmla="*/ 0 h 2770638"/>
              <a:gd name="connsiteX2" fmla="*/ 2295144 w 2295144"/>
              <a:gd name="connsiteY2" fmla="*/ 2770638 h 2770638"/>
              <a:gd name="connsiteX3" fmla="*/ 0 w 2295144"/>
              <a:gd name="connsiteY3" fmla="*/ 2770638 h 2770638"/>
              <a:gd name="connsiteX4" fmla="*/ 0 w 22951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2295144 w 3666744"/>
              <a:gd name="connsiteY2" fmla="*/ 2770638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1389888 w 3666744"/>
              <a:gd name="connsiteY2" fmla="*/ 2706630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0 w 3666744"/>
              <a:gd name="connsiteY3" fmla="*/ 2770638 h 2779782"/>
              <a:gd name="connsiteX4" fmla="*/ 0 w 3666744"/>
              <a:gd name="connsiteY4" fmla="*/ 0 h 2779782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676656 w 3666744"/>
              <a:gd name="connsiteY3" fmla="*/ 2770638 h 2779782"/>
              <a:gd name="connsiteX4" fmla="*/ 0 w 3666744"/>
              <a:gd name="connsiteY4" fmla="*/ 0 h 2779782"/>
              <a:gd name="connsiteX0" fmla="*/ 2340864 w 2990088"/>
              <a:gd name="connsiteY0" fmla="*/ 0 h 2779782"/>
              <a:gd name="connsiteX1" fmla="*/ 2990088 w 2990088"/>
              <a:gd name="connsiteY1" fmla="*/ 0 h 2779782"/>
              <a:gd name="connsiteX2" fmla="*/ 676656 w 2990088"/>
              <a:gd name="connsiteY2" fmla="*/ 2779782 h 2779782"/>
              <a:gd name="connsiteX3" fmla="*/ 0 w 2990088"/>
              <a:gd name="connsiteY3" fmla="*/ 2770638 h 2779782"/>
              <a:gd name="connsiteX4" fmla="*/ 2340864 w 2990088"/>
              <a:gd name="connsiteY4" fmla="*/ 0 h 2779782"/>
              <a:gd name="connsiteX0" fmla="*/ 2997578 w 2997578"/>
              <a:gd name="connsiteY0" fmla="*/ 0 h 3561541"/>
              <a:gd name="connsiteX1" fmla="*/ 2990088 w 2997578"/>
              <a:gd name="connsiteY1" fmla="*/ 781759 h 3561541"/>
              <a:gd name="connsiteX2" fmla="*/ 676656 w 2997578"/>
              <a:gd name="connsiteY2" fmla="*/ 3561541 h 3561541"/>
              <a:gd name="connsiteX3" fmla="*/ 0 w 2997578"/>
              <a:gd name="connsiteY3" fmla="*/ 3552397 h 3561541"/>
              <a:gd name="connsiteX4" fmla="*/ 2997578 w 2997578"/>
              <a:gd name="connsiteY4" fmla="*/ 0 h 356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7578" h="3561541">
                <a:moveTo>
                  <a:pt x="2997578" y="0"/>
                </a:moveTo>
                <a:cubicBezTo>
                  <a:pt x="2995081" y="260586"/>
                  <a:pt x="2992585" y="521173"/>
                  <a:pt x="2990088" y="781759"/>
                </a:cubicBezTo>
                <a:lnTo>
                  <a:pt x="676656" y="3561541"/>
                </a:lnTo>
                <a:lnTo>
                  <a:pt x="0" y="3552397"/>
                </a:lnTo>
                <a:lnTo>
                  <a:pt x="299757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Nuestra </a:t>
            </a:r>
            <a:r>
              <a:rPr lang="es-ES" b="0" dirty="0"/>
              <a:t>promesa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s-ES" dirty="0"/>
              <a:t>LOREM IPSUM DOLOR SIT AMET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Nombre de la empresa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rtlCol="0"/>
          <a:lstStyle/>
          <a:p>
            <a:pPr rtl="0">
              <a:buClr>
                <a:schemeClr val="accent2"/>
              </a:buClr>
            </a:pPr>
            <a:r>
              <a:rPr lang="es-ES" dirty="0" err="1"/>
              <a:t>Nulla</a:t>
            </a:r>
            <a:r>
              <a:rPr lang="es-ES" dirty="0"/>
              <a:t> a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eget</a:t>
            </a:r>
            <a:r>
              <a:rPr lang="es-ES" dirty="0"/>
              <a:t> nunc </a:t>
            </a:r>
            <a:r>
              <a:rPr lang="es-ES" dirty="0" err="1"/>
              <a:t>hendrerit</a:t>
            </a:r>
            <a:r>
              <a:rPr lang="es-ES" dirty="0"/>
              <a:t> ultrices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. </a:t>
            </a:r>
            <a:r>
              <a:rPr lang="es-ES" dirty="0" err="1"/>
              <a:t>Donec</a:t>
            </a:r>
            <a:r>
              <a:rPr lang="es-ES" dirty="0"/>
              <a:t> </a:t>
            </a:r>
            <a:r>
              <a:rPr lang="es-ES" dirty="0" err="1"/>
              <a:t>viverra</a:t>
            </a:r>
            <a:r>
              <a:rPr lang="es-ES" dirty="0"/>
              <a:t> leo </a:t>
            </a:r>
            <a:r>
              <a:rPr lang="es-ES" dirty="0" err="1"/>
              <a:t>aliquet</a:t>
            </a:r>
            <a:r>
              <a:rPr lang="es-ES" dirty="0"/>
              <a:t>, </a:t>
            </a:r>
            <a:r>
              <a:rPr lang="es-ES" dirty="0" err="1"/>
              <a:t>auctor</a:t>
            </a:r>
            <a:r>
              <a:rPr lang="es-ES" dirty="0"/>
              <a:t> </a:t>
            </a:r>
            <a:r>
              <a:rPr lang="es-ES" dirty="0" err="1"/>
              <a:t>quam</a:t>
            </a:r>
            <a:r>
              <a:rPr lang="es-ES" dirty="0"/>
              <a:t> id, </a:t>
            </a:r>
            <a:r>
              <a:rPr lang="es-ES" dirty="0" err="1"/>
              <a:t>convallis</a:t>
            </a:r>
            <a:r>
              <a:rPr lang="es-ES" dirty="0"/>
              <a:t> </a:t>
            </a:r>
            <a:r>
              <a:rPr lang="es-ES" dirty="0" err="1"/>
              <a:t>orci</a:t>
            </a:r>
            <a:r>
              <a:rPr lang="es-ES" dirty="0"/>
              <a:t>. </a:t>
            </a:r>
          </a:p>
          <a:p>
            <a:pPr lvl="1" rtl="0">
              <a:buClr>
                <a:schemeClr val="accent2"/>
              </a:buClr>
            </a:pPr>
            <a:r>
              <a:rPr lang="es-ES" dirty="0"/>
              <a:t>Sed in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. </a:t>
            </a:r>
            <a:r>
              <a:rPr lang="es-ES" dirty="0" err="1"/>
              <a:t>Cras</a:t>
            </a:r>
            <a:r>
              <a:rPr lang="es-ES" dirty="0"/>
              <a:t> ornare </a:t>
            </a:r>
            <a:r>
              <a:rPr lang="es-ES" dirty="0" err="1"/>
              <a:t>turpis</a:t>
            </a:r>
            <a:r>
              <a:rPr lang="es-ES" dirty="0"/>
              <a:t> at </a:t>
            </a:r>
            <a:r>
              <a:rPr lang="es-ES" dirty="0" err="1"/>
              <a:t>ligula</a:t>
            </a:r>
            <a:r>
              <a:rPr lang="es-ES" dirty="0"/>
              <a:t> </a:t>
            </a:r>
            <a:r>
              <a:rPr lang="es-ES" dirty="0" err="1"/>
              <a:t>posuere</a:t>
            </a:r>
            <a:r>
              <a:rPr lang="es-ES" dirty="0"/>
              <a:t>,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neque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.</a:t>
            </a:r>
          </a:p>
          <a:p>
            <a:pPr lvl="1" rtl="0">
              <a:buClr>
                <a:schemeClr val="accent2"/>
              </a:buClr>
            </a:pPr>
            <a:r>
              <a:rPr lang="es-ES" dirty="0" err="1"/>
              <a:t>Maecenas</a:t>
            </a:r>
            <a:r>
              <a:rPr lang="es-ES" dirty="0"/>
              <a:t> </a:t>
            </a:r>
            <a:r>
              <a:rPr lang="es-ES" dirty="0" err="1"/>
              <a:t>mattis</a:t>
            </a:r>
            <a:r>
              <a:rPr lang="es-ES" dirty="0"/>
              <a:t> </a:t>
            </a:r>
            <a:r>
              <a:rPr lang="es-ES" dirty="0" err="1"/>
              <a:t>risus</a:t>
            </a:r>
            <a:r>
              <a:rPr lang="es-ES" dirty="0"/>
              <a:t> </a:t>
            </a:r>
            <a:r>
              <a:rPr lang="es-ES" dirty="0" err="1"/>
              <a:t>ligula</a:t>
            </a:r>
            <a:r>
              <a:rPr lang="es-ES" dirty="0"/>
              <a:t>, sed </a:t>
            </a:r>
            <a:r>
              <a:rPr lang="es-ES" dirty="0" err="1"/>
              <a:t>ullamcorper</a:t>
            </a:r>
            <a:r>
              <a:rPr lang="es-ES" dirty="0"/>
              <a:t> nunc </a:t>
            </a:r>
            <a:r>
              <a:rPr lang="es-ES" dirty="0" err="1"/>
              <a:t>efficitur</a:t>
            </a:r>
            <a:r>
              <a:rPr lang="es-ES" dirty="0"/>
              <a:t> sed. 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640A3223-3DA3-4CF2-82B6-144766754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 dirty="0"/>
              <a:t>Servicio competitivo</a:t>
            </a:r>
          </a:p>
        </p:txBody>
      </p:sp>
      <p:sp>
        <p:nvSpPr>
          <p:cNvPr id="18" name="Marcador de contenido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rtlCol="0"/>
          <a:lstStyle/>
          <a:p>
            <a:pPr rtl="0">
              <a:buClr>
                <a:schemeClr val="accent2"/>
              </a:buClr>
            </a:pPr>
            <a:r>
              <a:rPr lang="es-ES" dirty="0" err="1"/>
              <a:t>Nulla</a:t>
            </a:r>
            <a:r>
              <a:rPr lang="es-ES" dirty="0"/>
              <a:t> a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eget</a:t>
            </a:r>
            <a:r>
              <a:rPr lang="es-ES" dirty="0"/>
              <a:t> nunc </a:t>
            </a:r>
            <a:r>
              <a:rPr lang="es-ES" dirty="0" err="1"/>
              <a:t>hendrerit</a:t>
            </a:r>
            <a:r>
              <a:rPr lang="es-ES" dirty="0"/>
              <a:t> ultrices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. </a:t>
            </a:r>
            <a:r>
              <a:rPr lang="es-ES" dirty="0" err="1"/>
              <a:t>Donec</a:t>
            </a:r>
            <a:r>
              <a:rPr lang="es-ES" dirty="0"/>
              <a:t> </a:t>
            </a:r>
            <a:r>
              <a:rPr lang="es-ES" dirty="0" err="1"/>
              <a:t>viverra</a:t>
            </a:r>
            <a:r>
              <a:rPr lang="es-ES" dirty="0"/>
              <a:t> leo </a:t>
            </a:r>
            <a:r>
              <a:rPr lang="es-ES" dirty="0" err="1"/>
              <a:t>aliquet</a:t>
            </a:r>
            <a:r>
              <a:rPr lang="es-ES" dirty="0"/>
              <a:t>, </a:t>
            </a:r>
            <a:r>
              <a:rPr lang="es-ES" dirty="0" err="1"/>
              <a:t>auctor</a:t>
            </a:r>
            <a:r>
              <a:rPr lang="es-ES" dirty="0"/>
              <a:t> </a:t>
            </a:r>
            <a:r>
              <a:rPr lang="es-ES" dirty="0" err="1"/>
              <a:t>quam</a:t>
            </a:r>
            <a:r>
              <a:rPr lang="es-ES" dirty="0"/>
              <a:t> id, </a:t>
            </a:r>
            <a:r>
              <a:rPr lang="es-ES" dirty="0" err="1"/>
              <a:t>convallis</a:t>
            </a:r>
            <a:r>
              <a:rPr lang="es-ES" dirty="0"/>
              <a:t> </a:t>
            </a:r>
            <a:r>
              <a:rPr lang="es-ES" dirty="0" err="1"/>
              <a:t>orci</a:t>
            </a:r>
            <a:r>
              <a:rPr lang="es-ES" dirty="0"/>
              <a:t>. </a:t>
            </a:r>
          </a:p>
          <a:p>
            <a:pPr lvl="1" rtl="0">
              <a:buClr>
                <a:schemeClr val="accent2"/>
              </a:buClr>
            </a:pPr>
            <a:r>
              <a:rPr lang="es-ES" dirty="0"/>
              <a:t>Sed in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. </a:t>
            </a:r>
            <a:r>
              <a:rPr lang="es-ES" dirty="0" err="1"/>
              <a:t>Cras</a:t>
            </a:r>
            <a:r>
              <a:rPr lang="es-ES" dirty="0"/>
              <a:t> ornare </a:t>
            </a:r>
            <a:r>
              <a:rPr lang="es-ES" dirty="0" err="1"/>
              <a:t>turpis</a:t>
            </a:r>
            <a:r>
              <a:rPr lang="es-ES" dirty="0"/>
              <a:t> at </a:t>
            </a:r>
            <a:r>
              <a:rPr lang="es-ES" dirty="0" err="1"/>
              <a:t>ligula</a:t>
            </a:r>
            <a:r>
              <a:rPr lang="es-ES" dirty="0"/>
              <a:t> </a:t>
            </a:r>
            <a:r>
              <a:rPr lang="es-ES" dirty="0" err="1"/>
              <a:t>posuere</a:t>
            </a:r>
            <a:r>
              <a:rPr lang="es-ES" dirty="0"/>
              <a:t>,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neque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.</a:t>
            </a:r>
          </a:p>
          <a:p>
            <a:pPr lvl="1" rtl="0">
              <a:buClr>
                <a:schemeClr val="accent2"/>
              </a:buClr>
            </a:pPr>
            <a:r>
              <a:rPr lang="es-ES" dirty="0" err="1"/>
              <a:t>Maecenas</a:t>
            </a:r>
            <a:r>
              <a:rPr lang="es-ES" dirty="0"/>
              <a:t> </a:t>
            </a:r>
            <a:r>
              <a:rPr lang="es-ES" dirty="0" err="1"/>
              <a:t>mattis</a:t>
            </a:r>
            <a:r>
              <a:rPr lang="es-ES" dirty="0"/>
              <a:t> </a:t>
            </a:r>
            <a:r>
              <a:rPr lang="es-ES" dirty="0" err="1"/>
              <a:t>risus</a:t>
            </a:r>
            <a:r>
              <a:rPr lang="es-ES" dirty="0"/>
              <a:t> </a:t>
            </a:r>
            <a:r>
              <a:rPr lang="es-ES" dirty="0" err="1"/>
              <a:t>ligula</a:t>
            </a:r>
            <a:r>
              <a:rPr lang="es-ES" dirty="0"/>
              <a:t>, sed </a:t>
            </a:r>
            <a:r>
              <a:rPr lang="es-ES" dirty="0" err="1"/>
              <a:t>ullamcorper</a:t>
            </a:r>
            <a:r>
              <a:rPr lang="es-ES" dirty="0"/>
              <a:t> nunc </a:t>
            </a:r>
            <a:r>
              <a:rPr lang="es-ES" dirty="0" err="1"/>
              <a:t>efficitur</a:t>
            </a:r>
            <a:r>
              <a:rPr lang="es-ES" dirty="0"/>
              <a:t> sed. </a:t>
            </a:r>
          </a:p>
        </p:txBody>
      </p:sp>
      <p:sp>
        <p:nvSpPr>
          <p:cNvPr id="20" name="Marcador de pie de página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 rtl="0"/>
            <a:r>
              <a:rPr lang="es-ES" dirty="0"/>
              <a:t>Agregar un pie de página</a:t>
            </a:r>
          </a:p>
        </p:txBody>
      </p:sp>
      <p:sp>
        <p:nvSpPr>
          <p:cNvPr id="21" name="Marcador de número de diapositiva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es-ES" smtClean="0"/>
              <a:pPr rtl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Opción </a:t>
            </a:r>
            <a:r>
              <a:rPr lang="es-ES" b="0" dirty="0"/>
              <a:t>de tabla</a:t>
            </a:r>
          </a:p>
        </p:txBody>
      </p:sp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s-ES" dirty="0"/>
              <a:t>LOREM IPSUM DOLOR SIT AMET</a:t>
            </a:r>
          </a:p>
        </p:txBody>
      </p:sp>
      <p:graphicFrame>
        <p:nvGraphicFramePr>
          <p:cNvPr id="19" name="Marcador de posición de tabla 10">
            <a:extLst>
              <a:ext uri="{FF2B5EF4-FFF2-40B4-BE49-F238E27FC236}">
                <a16:creationId xmlns:a16="http://schemas.microsoft.com/office/drawing/2014/main" id="{FA7555E4-6CFC-1C44-B97A-BFEC35A63419}"/>
              </a:ext>
            </a:extLst>
          </p:cNvPr>
          <p:cNvGraphicFramePr>
            <a:graphicFrameLocks noGrp="1"/>
          </p:cNvGraphicFramePr>
          <p:nvPr>
            <p:ph type="tbl" sz="quarter" idx="12"/>
          </p:nvPr>
        </p:nvGraphicFramePr>
        <p:xfrm>
          <a:off x="609600" y="2228535"/>
          <a:ext cx="10854695" cy="3491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939">
                  <a:extLst>
                    <a:ext uri="{9D8B030D-6E8A-4147-A177-3AD203B41FA5}">
                      <a16:colId xmlns:a16="http://schemas.microsoft.com/office/drawing/2014/main" val="4235906612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284311610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1235871454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2126728798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2084617311"/>
                    </a:ext>
                  </a:extLst>
                </a:gridCol>
              </a:tblGrid>
              <a:tr h="698309"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ENCABEZADO DE COLUMNA</a:t>
                      </a:r>
                      <a:r>
                        <a:rPr lang="es-ES" sz="1600" b="0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ES" sz="1600" noProof="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ENCABEZADO DE COLUMNA</a:t>
                      </a:r>
                      <a:r>
                        <a:rPr lang="es-ES" sz="1600" b="0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ES" sz="1600" noProof="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ENCABEZADO DE COLUMNA</a:t>
                      </a:r>
                      <a:r>
                        <a:rPr lang="es-ES" sz="1600" b="0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ES" sz="1600" noProof="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ENCABEZADO DE COLUMNA</a:t>
                      </a:r>
                      <a:r>
                        <a:rPr lang="es-ES" sz="1600" b="0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ES" sz="1600" noProof="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ENCABEZADO DE COLUMNA</a:t>
                      </a:r>
                      <a:r>
                        <a:rPr lang="es-ES" sz="1600" b="0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ES" sz="1600" noProof="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579220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s-ES" sz="16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ENCABEZADO DE FILA</a:t>
                      </a:r>
                      <a:r>
                        <a:rPr lang="es-ES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ES" sz="16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Texto de fila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Texto de fila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Texto de fila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Texto de fila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563405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s-ES" sz="16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ENCABEZADO DE FILA</a:t>
                      </a:r>
                      <a:r>
                        <a:rPr lang="es-ES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ES" sz="16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Texto de fila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Texto de fila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Texto de fila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Texto de fila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125693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s-ES" sz="16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ENCABEZADO DE FILA</a:t>
                      </a:r>
                      <a:r>
                        <a:rPr lang="es-ES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ES" sz="16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Texto de fila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Texto de fila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Texto de fila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Texto de fila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32543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s-ES" sz="16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ENCABEZADO DE FILA</a:t>
                      </a:r>
                      <a:r>
                        <a:rPr lang="es-ES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ES" sz="16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123,45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123,45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123,45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123,45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81273"/>
                  </a:ext>
                </a:extLst>
              </a:tr>
            </a:tbl>
          </a:graphicData>
        </a:graphic>
      </p:graphicFrame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s-ES" dirty="0"/>
              <a:t>Agregue un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397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 title="Horizonte">
            <a:extLst>
              <a:ext uri="{FF2B5EF4-FFF2-40B4-BE49-F238E27FC236}">
                <a16:creationId xmlns:a16="http://schemas.microsoft.com/office/drawing/2014/main" id="{6B070BD8-8610-4F64-A93A-41F46C39E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408" b="9408"/>
          <a:stretch>
            <a:fillRect/>
          </a:stretch>
        </p:blipFill>
        <p:spPr/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tx1"/>
                </a:solidFill>
              </a:rPr>
              <a:t>El </a:t>
            </a:r>
            <a:r>
              <a:rPr lang="es-ES" b="0" dirty="0">
                <a:solidFill>
                  <a:schemeClr val="tx1"/>
                </a:solidFill>
              </a:rPr>
              <a:t>título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b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 escribe aquí</a:t>
            </a:r>
          </a:p>
        </p:txBody>
      </p:sp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Gracias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 dirty="0"/>
              <a:t>Elvira Cano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A3FB895-3D21-4707-8EDE-3F825906DE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s-ES" dirty="0"/>
              <a:t>208 555 0164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A0B41C33-430D-4B31-A546-F856469194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s-ES" dirty="0"/>
              <a:t>angelica@fabrikamresidences.com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E62065D0-127B-4884-9760-D1FFEC38A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s-ES" dirty="0"/>
              <a:t>www.fabrikamresidences.com</a:t>
            </a:r>
          </a:p>
        </p:txBody>
      </p:sp>
      <p:pic>
        <p:nvPicPr>
          <p:cNvPr id="18" name="Marcador de posición de imagen 16" title="Imagen de edificio">
            <a:extLst>
              <a:ext uri="{FF2B5EF4-FFF2-40B4-BE49-F238E27FC236}">
                <a16:creationId xmlns:a16="http://schemas.microsoft.com/office/drawing/2014/main" id="{BA026684-ED32-4C82-8EFB-03E9E047EA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784" r="20784"/>
          <a:stretch>
            <a:fillRect/>
          </a:stretch>
        </p:blipFill>
        <p:spPr/>
      </p:pic>
      <p:sp>
        <p:nvSpPr>
          <p:cNvPr id="19" name="Hexágono 18" descr="Hexágono sólido de color oscuro en medio de énfasis de imagen">
            <a:extLst>
              <a:ext uri="{FF2B5EF4-FFF2-40B4-BE49-F238E27FC236}">
                <a16:creationId xmlns:a16="http://schemas.microsoft.com/office/drawing/2014/main" id="{7CE8B54A-D8B2-498F-ACFB-31AC2DEB83FA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grpSp>
        <p:nvGrpSpPr>
          <p:cNvPr id="20" name="Grupo 19" descr="Texto agrupado con iniciales y nombre de la compañía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2955850" y="2855631"/>
            <a:ext cx="1881541" cy="1118752"/>
            <a:chOff x="2955850" y="2902286"/>
            <a:chExt cx="1881541" cy="1118752"/>
          </a:xfrm>
        </p:grpSpPr>
        <p:sp>
          <p:nvSpPr>
            <p:cNvPr id="21" name="Cuadro de texto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238428" y="2902286"/>
              <a:ext cx="12955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es-ES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FR</a:t>
              </a:r>
            </a:p>
          </p:txBody>
        </p:sp>
        <p:sp>
          <p:nvSpPr>
            <p:cNvPr id="22" name="Cuadro de texto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2955850" y="3713261"/>
              <a:ext cx="1881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es-ES" sz="14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FABRIKAM RESIDENCES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group of people playing instruments and performing on a stage&#10;&#10;Description automatically generated">
            <a:extLst>
              <a:ext uri="{FF2B5EF4-FFF2-40B4-BE49-F238E27FC236}">
                <a16:creationId xmlns:a16="http://schemas.microsoft.com/office/drawing/2014/main" id="{5F159E71-A089-DB41-AEA6-B1AC7B0B31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2938" r="22938"/>
          <a:stretch>
            <a:fillRect/>
          </a:stretch>
        </p:blipFill>
        <p:spPr/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ÍNDICE</a:t>
            </a:r>
            <a:endParaRPr lang="es-ES" b="0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961062"/>
            <a:ext cx="4942829" cy="2958275"/>
          </a:xfrm>
        </p:spPr>
        <p:txBody>
          <a:bodyPr rtlCol="0">
            <a:normAutofit/>
          </a:bodyPr>
          <a:lstStyle/>
          <a:p>
            <a:pPr lvl="0" rtl="0"/>
            <a:r>
              <a:rPr lang="es-ES" dirty="0"/>
              <a:t>Fuente de datos</a:t>
            </a:r>
          </a:p>
          <a:p>
            <a:pPr lvl="0" rtl="0"/>
            <a:r>
              <a:rPr lang="es-ES" dirty="0"/>
              <a:t>Obtención de estadísticas</a:t>
            </a:r>
          </a:p>
          <a:p>
            <a:pPr lvl="0" rtl="0"/>
            <a:r>
              <a:rPr lang="es-ES" dirty="0"/>
              <a:t>Realización de consultas</a:t>
            </a:r>
          </a:p>
          <a:p>
            <a:pPr lvl="0" rtl="0"/>
            <a:r>
              <a:rPr lang="es-ES" dirty="0"/>
              <a:t>Modelo de regresión lineal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2</a:t>
            </a:fld>
            <a:endParaRPr lang="es-ES" dirty="0"/>
          </a:p>
        </p:txBody>
      </p:sp>
      <p:sp>
        <p:nvSpPr>
          <p:cNvPr id="14" name="Rectángulo 6">
            <a:extLst>
              <a:ext uri="{FF2B5EF4-FFF2-40B4-BE49-F238E27FC236}">
                <a16:creationId xmlns:a16="http://schemas.microsoft.com/office/drawing/2014/main" id="{C0493726-9E6C-4353-AD4B-53B80284E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90434" y="-28011"/>
            <a:ext cx="5801566" cy="6860611"/>
          </a:xfrm>
          <a:custGeom>
            <a:avLst/>
            <a:gdLst>
              <a:gd name="connsiteX0" fmla="*/ 0 w 2295144"/>
              <a:gd name="connsiteY0" fmla="*/ 0 h 2770638"/>
              <a:gd name="connsiteX1" fmla="*/ 2295144 w 2295144"/>
              <a:gd name="connsiteY1" fmla="*/ 0 h 2770638"/>
              <a:gd name="connsiteX2" fmla="*/ 2295144 w 2295144"/>
              <a:gd name="connsiteY2" fmla="*/ 2770638 h 2770638"/>
              <a:gd name="connsiteX3" fmla="*/ 0 w 2295144"/>
              <a:gd name="connsiteY3" fmla="*/ 2770638 h 2770638"/>
              <a:gd name="connsiteX4" fmla="*/ 0 w 22951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2295144 w 3666744"/>
              <a:gd name="connsiteY2" fmla="*/ 2770638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1389888 w 3666744"/>
              <a:gd name="connsiteY2" fmla="*/ 2706630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0 w 3666744"/>
              <a:gd name="connsiteY3" fmla="*/ 2770638 h 2779782"/>
              <a:gd name="connsiteX4" fmla="*/ 0 w 3666744"/>
              <a:gd name="connsiteY4" fmla="*/ 0 h 2779782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676656 w 3666744"/>
              <a:gd name="connsiteY3" fmla="*/ 2770638 h 2779782"/>
              <a:gd name="connsiteX4" fmla="*/ 0 w 3666744"/>
              <a:gd name="connsiteY4" fmla="*/ 0 h 2779782"/>
              <a:gd name="connsiteX0" fmla="*/ 2340864 w 2990088"/>
              <a:gd name="connsiteY0" fmla="*/ 0 h 2779782"/>
              <a:gd name="connsiteX1" fmla="*/ 2990088 w 2990088"/>
              <a:gd name="connsiteY1" fmla="*/ 0 h 2779782"/>
              <a:gd name="connsiteX2" fmla="*/ 676656 w 2990088"/>
              <a:gd name="connsiteY2" fmla="*/ 2779782 h 2779782"/>
              <a:gd name="connsiteX3" fmla="*/ 0 w 2990088"/>
              <a:gd name="connsiteY3" fmla="*/ 2770638 h 2779782"/>
              <a:gd name="connsiteX4" fmla="*/ 2340864 w 2990088"/>
              <a:gd name="connsiteY4" fmla="*/ 0 h 2779782"/>
              <a:gd name="connsiteX0" fmla="*/ 2997578 w 2997578"/>
              <a:gd name="connsiteY0" fmla="*/ 0 h 3561541"/>
              <a:gd name="connsiteX1" fmla="*/ 2990088 w 2997578"/>
              <a:gd name="connsiteY1" fmla="*/ 781759 h 3561541"/>
              <a:gd name="connsiteX2" fmla="*/ 676656 w 2997578"/>
              <a:gd name="connsiteY2" fmla="*/ 3561541 h 3561541"/>
              <a:gd name="connsiteX3" fmla="*/ 0 w 2997578"/>
              <a:gd name="connsiteY3" fmla="*/ 3552397 h 3561541"/>
              <a:gd name="connsiteX4" fmla="*/ 2997578 w 2997578"/>
              <a:gd name="connsiteY4" fmla="*/ 0 h 356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7578" h="3561541">
                <a:moveTo>
                  <a:pt x="2997578" y="0"/>
                </a:moveTo>
                <a:cubicBezTo>
                  <a:pt x="2995081" y="260586"/>
                  <a:pt x="2992585" y="521173"/>
                  <a:pt x="2990088" y="781759"/>
                </a:cubicBezTo>
                <a:lnTo>
                  <a:pt x="676656" y="3561541"/>
                </a:lnTo>
                <a:lnTo>
                  <a:pt x="0" y="3552397"/>
                </a:lnTo>
                <a:lnTo>
                  <a:pt x="299757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5" name="Rectángulo 6">
            <a:extLst>
              <a:ext uri="{FF2B5EF4-FFF2-40B4-BE49-F238E27FC236}">
                <a16:creationId xmlns:a16="http://schemas.microsoft.com/office/drawing/2014/main" id="{2590ADEE-BBC0-4161-A1BF-CFFA4BC69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74068" y="3235014"/>
            <a:ext cx="3045666" cy="3665240"/>
          </a:xfrm>
          <a:custGeom>
            <a:avLst/>
            <a:gdLst>
              <a:gd name="connsiteX0" fmla="*/ 0 w 2295144"/>
              <a:gd name="connsiteY0" fmla="*/ 0 h 2770638"/>
              <a:gd name="connsiteX1" fmla="*/ 2295144 w 2295144"/>
              <a:gd name="connsiteY1" fmla="*/ 0 h 2770638"/>
              <a:gd name="connsiteX2" fmla="*/ 2295144 w 2295144"/>
              <a:gd name="connsiteY2" fmla="*/ 2770638 h 2770638"/>
              <a:gd name="connsiteX3" fmla="*/ 0 w 2295144"/>
              <a:gd name="connsiteY3" fmla="*/ 2770638 h 2770638"/>
              <a:gd name="connsiteX4" fmla="*/ 0 w 22951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2295144 w 3666744"/>
              <a:gd name="connsiteY2" fmla="*/ 2770638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1389888 w 3666744"/>
              <a:gd name="connsiteY2" fmla="*/ 2706630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0 w 3666744"/>
              <a:gd name="connsiteY3" fmla="*/ 2770638 h 2779782"/>
              <a:gd name="connsiteX4" fmla="*/ 0 w 3666744"/>
              <a:gd name="connsiteY4" fmla="*/ 0 h 2779782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676656 w 3666744"/>
              <a:gd name="connsiteY3" fmla="*/ 2770638 h 2779782"/>
              <a:gd name="connsiteX4" fmla="*/ 0 w 3666744"/>
              <a:gd name="connsiteY4" fmla="*/ 0 h 2779782"/>
              <a:gd name="connsiteX0" fmla="*/ 2340864 w 2990088"/>
              <a:gd name="connsiteY0" fmla="*/ 0 h 2779782"/>
              <a:gd name="connsiteX1" fmla="*/ 2990088 w 2990088"/>
              <a:gd name="connsiteY1" fmla="*/ 0 h 2779782"/>
              <a:gd name="connsiteX2" fmla="*/ 676656 w 2990088"/>
              <a:gd name="connsiteY2" fmla="*/ 2779782 h 2779782"/>
              <a:gd name="connsiteX3" fmla="*/ 0 w 2990088"/>
              <a:gd name="connsiteY3" fmla="*/ 2770638 h 2779782"/>
              <a:gd name="connsiteX4" fmla="*/ 2340864 w 2990088"/>
              <a:gd name="connsiteY4" fmla="*/ 0 h 2779782"/>
              <a:gd name="connsiteX0" fmla="*/ 2997578 w 2997578"/>
              <a:gd name="connsiteY0" fmla="*/ 0 h 3561541"/>
              <a:gd name="connsiteX1" fmla="*/ 2990088 w 2997578"/>
              <a:gd name="connsiteY1" fmla="*/ 781759 h 3561541"/>
              <a:gd name="connsiteX2" fmla="*/ 676656 w 2997578"/>
              <a:gd name="connsiteY2" fmla="*/ 3561541 h 3561541"/>
              <a:gd name="connsiteX3" fmla="*/ 0 w 2997578"/>
              <a:gd name="connsiteY3" fmla="*/ 3552397 h 3561541"/>
              <a:gd name="connsiteX4" fmla="*/ 2997578 w 2997578"/>
              <a:gd name="connsiteY4" fmla="*/ 0 h 3561541"/>
              <a:gd name="connsiteX0" fmla="*/ 2997578 w 2997578"/>
              <a:gd name="connsiteY0" fmla="*/ 0 h 3552397"/>
              <a:gd name="connsiteX1" fmla="*/ 2990088 w 2997578"/>
              <a:gd name="connsiteY1" fmla="*/ 781759 h 3552397"/>
              <a:gd name="connsiteX2" fmla="*/ 2100586 w 2997578"/>
              <a:gd name="connsiteY2" fmla="*/ 1861618 h 3552397"/>
              <a:gd name="connsiteX3" fmla="*/ 0 w 2997578"/>
              <a:gd name="connsiteY3" fmla="*/ 3552397 h 3552397"/>
              <a:gd name="connsiteX4" fmla="*/ 2997578 w 2997578"/>
              <a:gd name="connsiteY4" fmla="*/ 0 h 3552397"/>
              <a:gd name="connsiteX0" fmla="*/ 1573648 w 1573648"/>
              <a:gd name="connsiteY0" fmla="*/ 0 h 1865401"/>
              <a:gd name="connsiteX1" fmla="*/ 1566158 w 1573648"/>
              <a:gd name="connsiteY1" fmla="*/ 781759 h 1865401"/>
              <a:gd name="connsiteX2" fmla="*/ 676656 w 1573648"/>
              <a:gd name="connsiteY2" fmla="*/ 1861618 h 1865401"/>
              <a:gd name="connsiteX3" fmla="*/ 0 w 1573648"/>
              <a:gd name="connsiteY3" fmla="*/ 1865401 h 1865401"/>
              <a:gd name="connsiteX4" fmla="*/ 1573648 w 1573648"/>
              <a:gd name="connsiteY4" fmla="*/ 0 h 186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3648" h="1865401">
                <a:moveTo>
                  <a:pt x="1573648" y="0"/>
                </a:moveTo>
                <a:cubicBezTo>
                  <a:pt x="1571151" y="260586"/>
                  <a:pt x="1568655" y="521173"/>
                  <a:pt x="1566158" y="781759"/>
                </a:cubicBezTo>
                <a:lnTo>
                  <a:pt x="676656" y="1861618"/>
                </a:lnTo>
                <a:lnTo>
                  <a:pt x="0" y="1865401"/>
                </a:lnTo>
                <a:lnTo>
                  <a:pt x="1573648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8ADC8153-1F7D-47D6-B96D-45A86AC07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3693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854813"/>
            <a:ext cx="4942829" cy="121556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s-ES" sz="2200" dirty="0"/>
              <a:t>Los datos utilizados para la creación del almacén de datos se han obtenido de </a:t>
            </a:r>
            <a:r>
              <a:rPr lang="en-GB" dirty="0">
                <a:hlinkClick r:id="rId3"/>
              </a:rPr>
              <a:t>www.basketball-reference.com</a:t>
            </a:r>
          </a:p>
        </p:txBody>
      </p:sp>
      <p:pic>
        <p:nvPicPr>
          <p:cNvPr id="12" name="Content Placeholder 11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7FDCC47-B14E-634C-84F7-98BD4F3D59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/>
          <a:stretch/>
        </p:blipFill>
        <p:spPr>
          <a:xfrm>
            <a:off x="6878983" y="1421440"/>
            <a:ext cx="4528378" cy="4528378"/>
          </a:xfrm>
          <a:prstGeom prst="rect">
            <a:avLst/>
          </a:prstGeom>
          <a:noFill/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FUENTE DE DATOS</a:t>
            </a:r>
          </a:p>
        </p:txBody>
      </p:sp>
      <p:sp>
        <p:nvSpPr>
          <p:cNvPr id="21" name="Marcador de número de diapositiva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>
              <a:spcAft>
                <a:spcPts val="600"/>
              </a:spcAft>
            </a:pPr>
            <a:fld id="{8699F50C-BE38-4BD0-BA84-9B090E1F2B9B}" type="slidenum">
              <a:rPr lang="es-ES" smtClean="0">
                <a:solidFill>
                  <a:schemeClr val="bg2"/>
                </a:solidFill>
              </a:rPr>
              <a:pPr rtl="0">
                <a:spcAft>
                  <a:spcPts val="600"/>
                </a:spcAft>
              </a:pPr>
              <a:t>3</a:t>
            </a:fld>
            <a:endParaRPr lang="es-ES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8AD6B-2C5B-614B-9B1A-4179EC16D620}"/>
              </a:ext>
            </a:extLst>
          </p:cNvPr>
          <p:cNvSpPr txBox="1"/>
          <p:nvPr/>
        </p:nvSpPr>
        <p:spPr>
          <a:xfrm>
            <a:off x="6878983" y="6094740"/>
            <a:ext cx="3733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Fuente</a:t>
            </a:r>
            <a:r>
              <a:rPr lang="en-ES" sz="1100" dirty="0"/>
              <a:t>: </a:t>
            </a:r>
            <a:r>
              <a:rPr lang="en-GB" sz="1100" dirty="0"/>
              <a:t>https://</a:t>
            </a:r>
            <a:r>
              <a:rPr lang="en-GB" sz="1100" dirty="0" err="1"/>
              <a:t>www.basketball-reference.com</a:t>
            </a:r>
            <a:endParaRPr lang="en-ES" sz="1100" i="1" dirty="0"/>
          </a:p>
        </p:txBody>
      </p:sp>
    </p:spTree>
    <p:extLst>
      <p:ext uri="{BB962C8B-B14F-4D97-AF65-F5344CB8AC3E}">
        <p14:creationId xmlns:p14="http://schemas.microsoft.com/office/powerpoint/2010/main" val="1329526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ítulo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dirty="0"/>
              <a:t>CREACIÓN DEL </a:t>
            </a:r>
            <a:br>
              <a:rPr lang="es-ES" dirty="0"/>
            </a:br>
            <a:r>
              <a:rPr lang="es-ES" dirty="0"/>
              <a:t>ALMACÉN DE DATOS</a:t>
            </a:r>
            <a:endParaRPr lang="es-ES" b="0" dirty="0"/>
          </a:p>
        </p:txBody>
      </p:sp>
      <p:sp>
        <p:nvSpPr>
          <p:cNvPr id="42" name="Marcador de contenido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276690"/>
            <a:ext cx="6150957" cy="2114521"/>
          </a:xfrm>
        </p:spPr>
        <p:txBody>
          <a:bodyPr rtlCol="0">
            <a:noAutofit/>
          </a:bodyPr>
          <a:lstStyle/>
          <a:p>
            <a:pPr lvl="0" rtl="0"/>
            <a:r>
              <a:rPr lang="es-ES" sz="3000" dirty="0"/>
              <a:t>Obtención de los datos aplicando técnicas de </a:t>
            </a:r>
            <a:r>
              <a:rPr lang="es-ES" sz="3000" i="1" dirty="0"/>
              <a:t>web </a:t>
            </a:r>
            <a:r>
              <a:rPr lang="es-ES" sz="3000" i="1" dirty="0" err="1"/>
              <a:t>scraping</a:t>
            </a:r>
            <a:r>
              <a:rPr lang="es-ES" sz="3000" i="1" dirty="0"/>
              <a:t> </a:t>
            </a:r>
            <a:r>
              <a:rPr lang="es-ES" sz="3000" dirty="0"/>
              <a:t>con </a:t>
            </a:r>
            <a:r>
              <a:rPr lang="es-ES" sz="3000" b="1" dirty="0"/>
              <a:t>Python</a:t>
            </a:r>
            <a:endParaRPr lang="es-ES" sz="3000" dirty="0"/>
          </a:p>
          <a:p>
            <a:pPr lvl="0" rtl="0"/>
            <a:r>
              <a:rPr lang="es-ES" sz="3000" dirty="0"/>
              <a:t>Creación de </a:t>
            </a:r>
            <a:r>
              <a:rPr lang="es-ES" sz="3000" i="1" dirty="0" err="1"/>
              <a:t>dataframes</a:t>
            </a:r>
            <a:r>
              <a:rPr lang="es-ES" sz="3000" i="1" dirty="0"/>
              <a:t> </a:t>
            </a:r>
            <a:r>
              <a:rPr lang="es-ES" sz="3000" dirty="0"/>
              <a:t>con </a:t>
            </a:r>
            <a:r>
              <a:rPr lang="es-ES" sz="3000" b="1" dirty="0"/>
              <a:t>pandas</a:t>
            </a:r>
            <a:endParaRPr lang="es-ES" sz="3000" b="1" i="1" dirty="0"/>
          </a:p>
          <a:p>
            <a:pPr lvl="0" rtl="0"/>
            <a:r>
              <a:rPr lang="es-ES" sz="3000" dirty="0"/>
              <a:t>Creación de la base de datos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4</a:t>
            </a:fld>
            <a:endParaRPr lang="es-ES" dirty="0"/>
          </a:p>
        </p:txBody>
      </p:sp>
      <p:pic>
        <p:nvPicPr>
          <p:cNvPr id="40" name="Picture Placeholder 39" descr="A close up of a sign&#10;&#10;Description automatically generated">
            <a:extLst>
              <a:ext uri="{FF2B5EF4-FFF2-40B4-BE49-F238E27FC236}">
                <a16:creationId xmlns:a16="http://schemas.microsoft.com/office/drawing/2014/main" id="{152657EB-FC56-1942-94A0-2F5A995759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4930" t="-4" r="24930" b="43302"/>
          <a:stretch/>
        </p:blipFill>
        <p:spPr>
          <a:xfrm>
            <a:off x="6952658" y="70442"/>
            <a:ext cx="4664216" cy="2490757"/>
          </a:xfrm>
          <a:noFill/>
        </p:spPr>
      </p:pic>
      <p:pic>
        <p:nvPicPr>
          <p:cNvPr id="46" name="Picture 45" descr="A close up of a screen&#10;&#10;Description automatically generated">
            <a:extLst>
              <a:ext uri="{FF2B5EF4-FFF2-40B4-BE49-F238E27FC236}">
                <a16:creationId xmlns:a16="http://schemas.microsoft.com/office/drawing/2014/main" id="{E942C549-632B-B845-AFA0-D88EE04F1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40" y="2492148"/>
            <a:ext cx="4737652" cy="1910853"/>
          </a:xfrm>
          <a:prstGeom prst="rect">
            <a:avLst/>
          </a:prstGeom>
        </p:spPr>
      </p:pic>
      <p:pic>
        <p:nvPicPr>
          <p:cNvPr id="48" name="Picture 4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8D9882B-23E5-C443-80E2-F5E33B98D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610" y="4501799"/>
            <a:ext cx="4194313" cy="1985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5BD345-E4DF-D04A-A58C-65CA4335F27C}"/>
              </a:ext>
            </a:extLst>
          </p:cNvPr>
          <p:cNvSpPr txBox="1"/>
          <p:nvPr/>
        </p:nvSpPr>
        <p:spPr>
          <a:xfrm>
            <a:off x="7187610" y="6487107"/>
            <a:ext cx="28904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Fuente</a:t>
            </a:r>
            <a:r>
              <a:rPr lang="en-ES" sz="1100" dirty="0"/>
              <a:t>: </a:t>
            </a:r>
            <a:r>
              <a:rPr lang="en-GB" sz="1100" dirty="0"/>
              <a:t>https://</a:t>
            </a:r>
            <a:r>
              <a:rPr lang="en-GB" sz="1100" dirty="0" err="1"/>
              <a:t>es.wikipedia.org</a:t>
            </a:r>
            <a:r>
              <a:rPr lang="en-GB" sz="1100" dirty="0"/>
              <a:t>/wiki/SQLite#</a:t>
            </a:r>
            <a:endParaRPr lang="en-ES" sz="11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62E3-5EA1-664E-B7D0-9F56CF0322F0}"/>
              </a:ext>
            </a:extLst>
          </p:cNvPr>
          <p:cNvSpPr txBox="1"/>
          <p:nvPr/>
        </p:nvSpPr>
        <p:spPr>
          <a:xfrm>
            <a:off x="8256561" y="2416773"/>
            <a:ext cx="28904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Fuente</a:t>
            </a:r>
            <a:r>
              <a:rPr lang="en-ES" sz="1100" dirty="0"/>
              <a:t>: </a:t>
            </a:r>
            <a:r>
              <a:rPr lang="en-GB" sz="1100" dirty="0"/>
              <a:t>https://</a:t>
            </a:r>
            <a:r>
              <a:rPr lang="en-GB" sz="1100" dirty="0" err="1"/>
              <a:t>www.python.org</a:t>
            </a:r>
            <a:endParaRPr lang="en-ES" sz="11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D4E95-E20F-7347-8EAD-20FE7C20D78E}"/>
              </a:ext>
            </a:extLst>
          </p:cNvPr>
          <p:cNvSpPr txBox="1"/>
          <p:nvPr/>
        </p:nvSpPr>
        <p:spPr>
          <a:xfrm>
            <a:off x="7039987" y="4171176"/>
            <a:ext cx="3733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Fuente</a:t>
            </a:r>
            <a:r>
              <a:rPr lang="en-ES" sz="1100" dirty="0"/>
              <a:t>: </a:t>
            </a:r>
            <a:r>
              <a:rPr lang="en-GB" sz="1100" dirty="0"/>
              <a:t>https://</a:t>
            </a:r>
            <a:r>
              <a:rPr lang="en-GB" sz="1100" dirty="0" err="1"/>
              <a:t>pandas.pydata.org</a:t>
            </a:r>
            <a:endParaRPr lang="en-ES" sz="1100" i="1" dirty="0"/>
          </a:p>
        </p:txBody>
      </p:sp>
    </p:spTree>
    <p:extLst>
      <p:ext uri="{BB962C8B-B14F-4D97-AF65-F5344CB8AC3E}">
        <p14:creationId xmlns:p14="http://schemas.microsoft.com/office/powerpoint/2010/main" val="1253463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35EA0E99-59C5-416E-8305-973605DD6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1979" y="318052"/>
            <a:ext cx="6688796" cy="665241"/>
          </a:xfrm>
        </p:spPr>
        <p:txBody>
          <a:bodyPr/>
          <a:lstStyle/>
          <a:p>
            <a:r>
              <a:rPr lang="en-US" dirty="0"/>
              <a:t>ESQUEMA BASE DE DATOS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2405BF2-5BE9-D240-818D-D8A4A400C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8652" y="1113183"/>
            <a:ext cx="9562179" cy="57448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ítulo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ES" dirty="0"/>
              <a:t>OBTENCIÓN DE ESTADÍSTICAS</a:t>
            </a:r>
            <a:endParaRPr lang="es-ES" b="0" dirty="0"/>
          </a:p>
        </p:txBody>
      </p:sp>
      <p:sp>
        <p:nvSpPr>
          <p:cNvPr id="42" name="Marcador de contenido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276690"/>
            <a:ext cx="6150957" cy="2114521"/>
          </a:xfrm>
        </p:spPr>
        <p:txBody>
          <a:bodyPr rtlCol="0">
            <a:noAutofit/>
          </a:bodyPr>
          <a:lstStyle/>
          <a:p>
            <a:r>
              <a:rPr lang="es-ES" dirty="0"/>
              <a:t>Mediante la utilización de consultas.</a:t>
            </a:r>
          </a:p>
          <a:p>
            <a:pPr lvl="1"/>
            <a:r>
              <a:rPr lang="es-ES" dirty="0"/>
              <a:t>Librería </a:t>
            </a:r>
            <a:r>
              <a:rPr lang="es-ES" dirty="0" err="1"/>
              <a:t>SQLite</a:t>
            </a:r>
            <a:r>
              <a:rPr lang="es-ES" dirty="0"/>
              <a:t>.</a:t>
            </a:r>
          </a:p>
          <a:p>
            <a:r>
              <a:rPr lang="es-ES" dirty="0"/>
              <a:t>Creación de </a:t>
            </a:r>
            <a:r>
              <a:rPr lang="es-ES" dirty="0" err="1"/>
              <a:t>Dataset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Librería Pandas.</a:t>
            </a:r>
          </a:p>
          <a:p>
            <a:r>
              <a:rPr lang="es-ES" dirty="0"/>
              <a:t>Creación de gráficos.</a:t>
            </a:r>
          </a:p>
          <a:p>
            <a:pPr lvl="1"/>
            <a:r>
              <a:rPr lang="es-ES" dirty="0"/>
              <a:t>Librería </a:t>
            </a:r>
            <a:r>
              <a:rPr lang="es-ES" dirty="0" err="1"/>
              <a:t>Matplotlib</a:t>
            </a:r>
            <a:r>
              <a:rPr lang="es-ES" dirty="0"/>
              <a:t>.</a:t>
            </a:r>
            <a:endParaRPr lang="en-GB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6</a:t>
            </a:fld>
            <a:endParaRPr lang="es-ES" dirty="0"/>
          </a:p>
        </p:txBody>
      </p:sp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152657EB-FC56-1942-94A0-2F5A995759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>
          <a:xfrm>
            <a:off x="1274748" y="2531510"/>
            <a:ext cx="4664216" cy="394159"/>
          </a:xfrm>
          <a:noFill/>
        </p:spPr>
      </p:pic>
      <p:pic>
        <p:nvPicPr>
          <p:cNvPr id="48" name="Picture 4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8D9882B-23E5-C443-80E2-F5E33B98D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114" y="3786310"/>
            <a:ext cx="2424721" cy="114770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2BEB666-015C-7647-B9DC-2E75EA186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296" y="4914022"/>
            <a:ext cx="3231322" cy="1676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77AAA09-7110-4545-A113-B3689E00C9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8297" y="2873211"/>
            <a:ext cx="3362325" cy="8069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8FE650-7063-EF4C-AEA4-574D38E83BAA}"/>
              </a:ext>
            </a:extLst>
          </p:cNvPr>
          <p:cNvSpPr txBox="1"/>
          <p:nvPr/>
        </p:nvSpPr>
        <p:spPr>
          <a:xfrm>
            <a:off x="6069173" y="4914022"/>
            <a:ext cx="28904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Fuente</a:t>
            </a:r>
            <a:r>
              <a:rPr lang="en-ES" sz="1100" dirty="0"/>
              <a:t>: </a:t>
            </a:r>
            <a:r>
              <a:rPr lang="en-GB" sz="1100" dirty="0"/>
              <a:t>https://</a:t>
            </a:r>
            <a:r>
              <a:rPr lang="en-GB" sz="1100" dirty="0" err="1"/>
              <a:t>es.wikipedia.org</a:t>
            </a:r>
            <a:r>
              <a:rPr lang="en-GB" sz="1100" dirty="0"/>
              <a:t>/wiki/SQLite#</a:t>
            </a:r>
            <a:endParaRPr lang="en-ES" sz="11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4A810-FA21-0048-984A-D0ECF0CE3FD4}"/>
              </a:ext>
            </a:extLst>
          </p:cNvPr>
          <p:cNvSpPr txBox="1"/>
          <p:nvPr/>
        </p:nvSpPr>
        <p:spPr>
          <a:xfrm>
            <a:off x="7874000" y="6365873"/>
            <a:ext cx="3733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Fuente</a:t>
            </a:r>
            <a:r>
              <a:rPr lang="en-ES" sz="1100" dirty="0"/>
              <a:t>: </a:t>
            </a:r>
            <a:r>
              <a:rPr lang="en-GB" sz="1100" dirty="0"/>
              <a:t>https://</a:t>
            </a:r>
            <a:r>
              <a:rPr lang="en-GB" sz="1100" dirty="0" err="1"/>
              <a:t>pandas.pydata.org</a:t>
            </a:r>
            <a:endParaRPr lang="en-ES" sz="11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186C9-BB38-674F-997F-32F322B1EC11}"/>
              </a:ext>
            </a:extLst>
          </p:cNvPr>
          <p:cNvSpPr txBox="1"/>
          <p:nvPr/>
        </p:nvSpPr>
        <p:spPr>
          <a:xfrm>
            <a:off x="8298297" y="3623257"/>
            <a:ext cx="28904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Fuente</a:t>
            </a:r>
            <a:r>
              <a:rPr lang="en-ES" sz="1100" dirty="0"/>
              <a:t>: </a:t>
            </a:r>
            <a:r>
              <a:rPr lang="en-GB" sz="1100" dirty="0"/>
              <a:t>https://</a:t>
            </a:r>
            <a:r>
              <a:rPr lang="en-GB" sz="1100" dirty="0" err="1"/>
              <a:t>matplotlib.org</a:t>
            </a:r>
            <a:endParaRPr lang="en-ES" sz="1100" i="1" dirty="0"/>
          </a:p>
        </p:txBody>
      </p:sp>
    </p:spTree>
    <p:extLst>
      <p:ext uri="{BB962C8B-B14F-4D97-AF65-F5344CB8AC3E}">
        <p14:creationId xmlns:p14="http://schemas.microsoft.com/office/powerpoint/2010/main" val="2793699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ítulo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28" y="1117895"/>
            <a:ext cx="7342622" cy="1215566"/>
          </a:xfrm>
        </p:spPr>
        <p:txBody>
          <a:bodyPr rtlCol="0">
            <a:normAutofit/>
          </a:bodyPr>
          <a:lstStyle/>
          <a:p>
            <a:r>
              <a:rPr lang="es-ES" sz="4000" b="0" dirty="0"/>
              <a:t>ALGUNOS EJEMPLOS</a:t>
            </a:r>
          </a:p>
        </p:txBody>
      </p:sp>
      <p:sp>
        <p:nvSpPr>
          <p:cNvPr id="42" name="Marcador de contenido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828" y="3050975"/>
            <a:ext cx="6150957" cy="588964"/>
          </a:xfrm>
        </p:spPr>
        <p:txBody>
          <a:bodyPr rtlCol="0">
            <a:noAutofit/>
          </a:bodyPr>
          <a:lstStyle/>
          <a:p>
            <a:r>
              <a:rPr lang="es-ES" sz="1800" dirty="0"/>
              <a:t>Porcentaje de jugadores </a:t>
            </a:r>
            <a:r>
              <a:rPr lang="es-ES" sz="1800" i="1" dirty="0" err="1"/>
              <a:t>Rookies</a:t>
            </a:r>
            <a:r>
              <a:rPr lang="es-ES" sz="1800" i="1" dirty="0"/>
              <a:t>.</a:t>
            </a:r>
          </a:p>
          <a:p>
            <a:pPr lvl="1"/>
            <a:r>
              <a:rPr lang="es-ES" sz="1400" i="1" dirty="0"/>
              <a:t>Toda temporada (izquierda) y por conferencias (derecha).</a:t>
            </a:r>
          </a:p>
          <a:p>
            <a:endParaRPr lang="es-ES" sz="1800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7</a:t>
            </a:fld>
            <a:endParaRPr lang="es-ES" dirty="0"/>
          </a:p>
        </p:txBody>
      </p:sp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152657EB-FC56-1942-94A0-2F5A995759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>
          <a:xfrm>
            <a:off x="598473" y="2380804"/>
            <a:ext cx="4664216" cy="394159"/>
          </a:xfrm>
          <a:noFill/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15A4A29-0660-114E-92E9-EBA8784D2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3" y="3797805"/>
            <a:ext cx="1701800" cy="147155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777CE3-568B-E048-92D3-8AA6E67D6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1030" y="3827872"/>
            <a:ext cx="2573219" cy="1791877"/>
          </a:xfrm>
          <a:prstGeom prst="rect">
            <a:avLst/>
          </a:prstGeom>
        </p:spPr>
      </p:pic>
      <p:sp>
        <p:nvSpPr>
          <p:cNvPr id="17" name="Marcador de contenido 6">
            <a:extLst>
              <a:ext uri="{FF2B5EF4-FFF2-40B4-BE49-F238E27FC236}">
                <a16:creationId xmlns:a16="http://schemas.microsoft.com/office/drawing/2014/main" id="{5E47C40F-2176-6B47-813C-CACD7B4FB8B9}"/>
              </a:ext>
            </a:extLst>
          </p:cNvPr>
          <p:cNvSpPr txBox="1">
            <a:spLocks/>
          </p:cNvSpPr>
          <p:nvPr/>
        </p:nvSpPr>
        <p:spPr>
          <a:xfrm>
            <a:off x="6041043" y="3944619"/>
            <a:ext cx="6150957" cy="588964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Nº jugadores de cada equipo.</a:t>
            </a:r>
          </a:p>
        </p:txBody>
      </p:sp>
      <p:pic>
        <p:nvPicPr>
          <p:cNvPr id="13" name="Picture 12" descr="A picture containing fence&#10;&#10;Description automatically generated">
            <a:extLst>
              <a:ext uri="{FF2B5EF4-FFF2-40B4-BE49-F238E27FC236}">
                <a16:creationId xmlns:a16="http://schemas.microsoft.com/office/drawing/2014/main" id="{2A92FFF4-D707-F041-943E-2395D4681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275" y="4401835"/>
            <a:ext cx="3165475" cy="2319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AAE0F-7279-FD44-98AA-DBD86A0C83CF}"/>
              </a:ext>
            </a:extLst>
          </p:cNvPr>
          <p:cNvSpPr txBox="1"/>
          <p:nvPr/>
        </p:nvSpPr>
        <p:spPr>
          <a:xfrm>
            <a:off x="1449373" y="6352997"/>
            <a:ext cx="206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b="1" dirty="0"/>
              <a:t>Fuente</a:t>
            </a:r>
            <a:r>
              <a:rPr lang="en-ES" sz="1400" dirty="0"/>
              <a:t>: </a:t>
            </a:r>
            <a:r>
              <a:rPr lang="en-ES" sz="1400" i="1" dirty="0"/>
              <a:t>Study.ipynb</a:t>
            </a:r>
          </a:p>
        </p:txBody>
      </p:sp>
    </p:spTree>
    <p:extLst>
      <p:ext uri="{BB962C8B-B14F-4D97-AF65-F5344CB8AC3E}">
        <p14:creationId xmlns:p14="http://schemas.microsoft.com/office/powerpoint/2010/main" val="2879567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ítulo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28" y="1117895"/>
            <a:ext cx="7342622" cy="1215566"/>
          </a:xfrm>
        </p:spPr>
        <p:txBody>
          <a:bodyPr rtlCol="0">
            <a:normAutofit/>
          </a:bodyPr>
          <a:lstStyle/>
          <a:p>
            <a:r>
              <a:rPr lang="es-ES" sz="4000" b="0" dirty="0"/>
              <a:t>ALGUNOS EJEMPLOS</a:t>
            </a:r>
          </a:p>
        </p:txBody>
      </p:sp>
      <p:sp>
        <p:nvSpPr>
          <p:cNvPr id="42" name="Marcador de contenido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6127" y="4230058"/>
            <a:ext cx="6150957" cy="588964"/>
          </a:xfrm>
        </p:spPr>
        <p:txBody>
          <a:bodyPr rtlCol="0">
            <a:noAutofit/>
          </a:bodyPr>
          <a:lstStyle/>
          <a:p>
            <a:r>
              <a:rPr lang="es-ES" sz="1800" dirty="0"/>
              <a:t>Mejor equipo de cada conferencia</a:t>
            </a:r>
          </a:p>
          <a:p>
            <a:pPr lvl="1"/>
            <a:r>
              <a:rPr lang="es-ES" sz="1400" dirty="0"/>
              <a:t>Cantidad de victorias, derrotas, margen de victorias…</a:t>
            </a:r>
          </a:p>
          <a:p>
            <a:endParaRPr lang="es-ES" sz="1800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8</a:t>
            </a:fld>
            <a:endParaRPr lang="es-ES" dirty="0"/>
          </a:p>
        </p:txBody>
      </p:sp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152657EB-FC56-1942-94A0-2F5A995759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>
          <a:xfrm>
            <a:off x="598473" y="2380804"/>
            <a:ext cx="4664216" cy="394159"/>
          </a:xfrm>
          <a:noFill/>
        </p:spPr>
      </p:pic>
      <p:sp>
        <p:nvSpPr>
          <p:cNvPr id="17" name="Marcador de contenido 6">
            <a:extLst>
              <a:ext uri="{FF2B5EF4-FFF2-40B4-BE49-F238E27FC236}">
                <a16:creationId xmlns:a16="http://schemas.microsoft.com/office/drawing/2014/main" id="{5E47C40F-2176-6B47-813C-CACD7B4FB8B9}"/>
              </a:ext>
            </a:extLst>
          </p:cNvPr>
          <p:cNvSpPr txBox="1">
            <a:spLocks/>
          </p:cNvSpPr>
          <p:nvPr/>
        </p:nvSpPr>
        <p:spPr>
          <a:xfrm>
            <a:off x="598473" y="3079623"/>
            <a:ext cx="6150957" cy="588964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Clasificación final de la temporada.</a:t>
            </a:r>
          </a:p>
          <a:p>
            <a:pPr lvl="1"/>
            <a:r>
              <a:rPr lang="es-ES" sz="1400" dirty="0"/>
              <a:t>Mediante índice W/L (sin </a:t>
            </a:r>
            <a:r>
              <a:rPr lang="es-ES" sz="1400" i="1" dirty="0"/>
              <a:t>Playoffs</a:t>
            </a:r>
            <a:r>
              <a:rPr lang="es-ES" sz="1400" dirty="0"/>
              <a:t>)</a:t>
            </a:r>
            <a:r>
              <a:rPr lang="es-ES" sz="1400" i="1" dirty="0"/>
              <a:t>.</a:t>
            </a:r>
            <a:endParaRPr lang="es-ES" sz="1400" dirty="0"/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C1A429B4-916C-BD4C-BDAA-3DB4582E1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001290"/>
            <a:ext cx="4392739" cy="73881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C9DD96-7B42-3240-8FA6-8F72447E6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28" y="3722912"/>
            <a:ext cx="2240306" cy="2998563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2EC573-A114-BA46-97BB-0428783DF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8498" y="3895243"/>
            <a:ext cx="2240306" cy="28262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0E4E1D-C99A-EE40-A5D9-64FAE4263683}"/>
              </a:ext>
            </a:extLst>
          </p:cNvPr>
          <p:cNvSpPr txBox="1"/>
          <p:nvPr/>
        </p:nvSpPr>
        <p:spPr>
          <a:xfrm>
            <a:off x="8780301" y="6407842"/>
            <a:ext cx="206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b="1" dirty="0"/>
              <a:t>Fuente</a:t>
            </a:r>
            <a:r>
              <a:rPr lang="en-ES" sz="1400" dirty="0"/>
              <a:t>: </a:t>
            </a:r>
            <a:r>
              <a:rPr lang="en-ES" sz="1400" i="1" dirty="0"/>
              <a:t>Study.ipynb</a:t>
            </a:r>
          </a:p>
        </p:txBody>
      </p:sp>
    </p:spTree>
    <p:extLst>
      <p:ext uri="{BB962C8B-B14F-4D97-AF65-F5344CB8AC3E}">
        <p14:creationId xmlns:p14="http://schemas.microsoft.com/office/powerpoint/2010/main" val="281442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30CA484-6478-D241-B7DA-5A8A17B1D0D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tretch/>
        </p:blipFill>
        <p:spPr>
          <a:xfrm>
            <a:off x="6299201" y="1946910"/>
            <a:ext cx="5892798" cy="4272278"/>
          </a:xfrm>
          <a:prstGeom prst="rect">
            <a:avLst/>
          </a:prstGeom>
          <a:noFill/>
        </p:spPr>
      </p:pic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>
              <a:buClr>
                <a:schemeClr val="accent2"/>
              </a:buClr>
            </a:pPr>
            <a:r>
              <a:rPr lang="es-ES" dirty="0"/>
              <a:t>El objetivo del modelo de regresión lineal es estudiar la relación que existe entre los intentos de tiro y los puntos anotados por jugador</a:t>
            </a:r>
          </a:p>
          <a:p>
            <a:pPr lvl="1">
              <a:buClr>
                <a:schemeClr val="accent2"/>
              </a:buClr>
            </a:pPr>
            <a:r>
              <a:rPr lang="en-GB" sz="2400" dirty="0"/>
              <a:t>PTS = a + b * TA</a:t>
            </a:r>
          </a:p>
          <a:p>
            <a:pPr lvl="1">
              <a:buClr>
                <a:schemeClr val="accent2"/>
              </a:buClr>
            </a:pPr>
            <a:r>
              <a:rPr lang="en-GB" sz="2400" dirty="0"/>
              <a:t>PTS = -</a:t>
            </a:r>
            <a:r>
              <a:rPr lang="en-ES" sz="2400" dirty="0"/>
              <a:t>5,209429 + 1,000137 </a:t>
            </a:r>
            <a:r>
              <a:rPr lang="en-GB" sz="2400" dirty="0"/>
              <a:t>TA</a:t>
            </a:r>
          </a:p>
          <a:p>
            <a:pPr lvl="1">
              <a:buClr>
                <a:schemeClr val="accent2"/>
              </a:buClr>
            </a:pPr>
            <a:endParaRPr lang="en-GB" sz="2400" dirty="0"/>
          </a:p>
          <a:p>
            <a:pPr lvl="1">
              <a:buClr>
                <a:schemeClr val="accent2"/>
              </a:buClr>
            </a:pPr>
            <a:endParaRPr lang="es-ES" sz="2400" dirty="0"/>
          </a:p>
          <a:p>
            <a:pPr marL="0" indent="0" rtl="0">
              <a:buClr>
                <a:schemeClr val="accent2"/>
              </a:buClr>
              <a:buNone/>
            </a:pPr>
            <a:endParaRPr lang="es-ES" dirty="0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s-ES" dirty="0"/>
              <a:t>Relación tiros a canasta y puntos</a:t>
            </a:r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rtl="0"/>
            <a:r>
              <a:rPr lang="es-ES" sz="4100"/>
              <a:t>MODELO DE REGRESIÓN LINEAL</a:t>
            </a:r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23B1D63E-70D3-4614-94EC-4E32B6F26A5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530" y="6356350"/>
            <a:ext cx="41148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s-ES" noProof="0" dirty="0"/>
              <a:t>Agregar un pie de página</a:t>
            </a:r>
          </a:p>
        </p:txBody>
      </p:sp>
      <p:sp>
        <p:nvSpPr>
          <p:cNvPr id="21" name="Marcador de número de diapositiva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>
              <a:spcAft>
                <a:spcPts val="600"/>
              </a:spcAft>
            </a:pPr>
            <a:fld id="{8699F50C-BE38-4BD0-BA84-9B090E1F2B9B}" type="slidenum">
              <a:rPr lang="es-ES" smtClean="0">
                <a:solidFill>
                  <a:schemeClr val="bg2"/>
                </a:solidFill>
              </a:rPr>
              <a:pPr rtl="0">
                <a:spcAft>
                  <a:spcPts val="600"/>
                </a:spcAft>
              </a:pPr>
              <a:t>9</a:t>
            </a:fld>
            <a:endParaRPr lang="es-ES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F400B0-3BBD-D544-A0E4-8A1CA5A2B0D0}"/>
              </a:ext>
            </a:extLst>
          </p:cNvPr>
          <p:cNvSpPr txBox="1"/>
          <p:nvPr/>
        </p:nvSpPr>
        <p:spPr>
          <a:xfrm>
            <a:off x="6299201" y="6408107"/>
            <a:ext cx="3733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Fuente</a:t>
            </a:r>
            <a:r>
              <a:rPr lang="en-ES" sz="1100" dirty="0"/>
              <a:t>: </a:t>
            </a:r>
            <a:r>
              <a:rPr lang="en-GB" sz="1100" dirty="0"/>
              <a:t>https://</a:t>
            </a:r>
            <a:r>
              <a:rPr lang="en-GB" sz="1100" dirty="0" err="1"/>
              <a:t>www.statsmodels.org</a:t>
            </a:r>
            <a:r>
              <a:rPr lang="en-GB" sz="1100" dirty="0"/>
              <a:t>/stable/</a:t>
            </a:r>
            <a:r>
              <a:rPr lang="en-GB" sz="1100" dirty="0" err="1"/>
              <a:t>index.html</a:t>
            </a:r>
            <a:endParaRPr lang="en-ES" sz="1100" i="1" dirty="0"/>
          </a:p>
        </p:txBody>
      </p:sp>
    </p:spTree>
    <p:extLst>
      <p:ext uri="{BB962C8B-B14F-4D97-AF65-F5344CB8AC3E}">
        <p14:creationId xmlns:p14="http://schemas.microsoft.com/office/powerpoint/2010/main" val="16871230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7f9b5e87859ce6d7eedbdc6e4e4205c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5e0075ee7624d6a846e01eb6183742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C7978F-257A-4BE0-A03A-F72747BCF3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89220B3-790D-4FDF-A046-BB08A9FCEE9A}">
  <ds:schemaRefs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  <ds:schemaRef ds:uri="16c05727-aa75-4e4a-9b5f-8a80a1165891"/>
    <ds:schemaRef ds:uri="71af3243-3dd4-4a8d-8c0d-dd76da1f02a5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B57EF8E-3088-4B8D-AE89-9AA6B62E96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786</Words>
  <Application>Microsoft Macintosh PowerPoint</Application>
  <PresentationFormat>Widescreen</PresentationFormat>
  <Paragraphs>175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Gill Sans SemiBold</vt:lpstr>
      <vt:lpstr>Helvetica</vt:lpstr>
      <vt:lpstr>Times New Roman</vt:lpstr>
      <vt:lpstr>Tema de Office</vt:lpstr>
      <vt:lpstr>NBA DATA WAREHOUSE</vt:lpstr>
      <vt:lpstr>ÍNDICE</vt:lpstr>
      <vt:lpstr>FUENTE DE DATOS</vt:lpstr>
      <vt:lpstr>CREACIÓN DEL  ALMACÉN DE DATOS</vt:lpstr>
      <vt:lpstr>ESQUEMA BASE DE DATOS</vt:lpstr>
      <vt:lpstr>OBTENCIÓN DE ESTADÍSTICAS</vt:lpstr>
      <vt:lpstr>ALGUNOS EJEMPLOS</vt:lpstr>
      <vt:lpstr>ALGUNOS EJEMPLOS</vt:lpstr>
      <vt:lpstr>MODELO DE REGRESIÓN LINEAL</vt:lpstr>
      <vt:lpstr>MODELO DE REGRESIÓN LINEAL</vt:lpstr>
      <vt:lpstr>PREGUNTAS</vt:lpstr>
      <vt:lpstr>PREDICCIÓN</vt:lpstr>
      <vt:lpstr>Línea divisoria  de sección </vt:lpstr>
      <vt:lpstr>Sobre nosotros</vt:lpstr>
      <vt:lpstr>Texto alternativo de  Sobre nosotros</vt:lpstr>
      <vt:lpstr>Nuestra promesa</vt:lpstr>
      <vt:lpstr>Opción de tabla</vt:lpstr>
      <vt:lpstr>El título se escribe aquí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MARIO PÉREZ SÁNCHEZ MONTAÑEZ</dc:creator>
  <cp:lastModifiedBy/>
  <cp:revision>1</cp:revision>
  <dcterms:created xsi:type="dcterms:W3CDTF">2020-03-02T14:59:37Z</dcterms:created>
  <dcterms:modified xsi:type="dcterms:W3CDTF">2020-03-02T18:07:31Z</dcterms:modified>
</cp:coreProperties>
</file>